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3" r:id="rId3"/>
  </p:sldMasterIdLst>
  <p:notesMasterIdLst>
    <p:notesMasterId r:id="rId25"/>
  </p:notesMasterIdLst>
  <p:handoutMasterIdLst>
    <p:handoutMasterId r:id="rId26"/>
  </p:handoutMasterIdLst>
  <p:sldIdLst>
    <p:sldId id="469" r:id="rId4"/>
    <p:sldId id="502" r:id="rId5"/>
    <p:sldId id="501" r:id="rId6"/>
    <p:sldId id="470" r:id="rId7"/>
    <p:sldId id="495" r:id="rId8"/>
    <p:sldId id="471" r:id="rId9"/>
    <p:sldId id="472" r:id="rId10"/>
    <p:sldId id="480" r:id="rId11"/>
    <p:sldId id="475" r:id="rId12"/>
    <p:sldId id="484" r:id="rId13"/>
    <p:sldId id="481" r:id="rId14"/>
    <p:sldId id="474" r:id="rId15"/>
    <p:sldId id="452" r:id="rId16"/>
    <p:sldId id="499" r:id="rId17"/>
    <p:sldId id="486" r:id="rId18"/>
    <p:sldId id="487" r:id="rId19"/>
    <p:sldId id="488" r:id="rId20"/>
    <p:sldId id="491" r:id="rId21"/>
    <p:sldId id="489" r:id="rId22"/>
    <p:sldId id="490" r:id="rId23"/>
    <p:sldId id="34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171C"/>
    <a:srgbClr val="FF8214"/>
    <a:srgbClr val="FD650E"/>
    <a:srgbClr val="1CBF2F"/>
    <a:srgbClr val="FF0CC5"/>
    <a:srgbClr val="8C12FF"/>
    <a:srgbClr val="0A04FF"/>
    <a:srgbClr val="FF0514"/>
    <a:srgbClr val="0D159E"/>
    <a:srgbClr val="152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9189" autoAdjust="0"/>
  </p:normalViewPr>
  <p:slideViewPr>
    <p:cSldViewPr>
      <p:cViewPr>
        <p:scale>
          <a:sx n="100" d="100"/>
          <a:sy n="100" d="100"/>
        </p:scale>
        <p:origin x="-376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780A27-1362-D545-A600-4EB5F4957495}" type="datetime1">
              <a:rPr lang="en-US"/>
              <a:pPr/>
              <a:t>11/15/12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DD86F2-7404-1740-AC66-CC7BE0BF1A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161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35B936-DCA5-C444-869E-24B3C1EB7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207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BCB860-7835-EF4D-BBEE-42FBC3F88047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A713534-38D3-B148-90C7-4DD3140D383F}" type="slidenum">
              <a:rPr lang="en-US" sz="1200" b="0">
                <a:latin typeface="Times New Roman" charset="0"/>
              </a:rPr>
              <a:pPr/>
              <a:t>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3F6B2B-255C-0D4E-8FBE-20452AB44A99}" type="slidenum">
              <a:rPr lang="en-US" sz="1200">
                <a:latin typeface="Times" charset="0"/>
              </a:rPr>
              <a:pPr/>
              <a:t>13</a:t>
            </a:fld>
            <a:endParaRPr lang="en-US" sz="1200">
              <a:latin typeface="Times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694" tIns="0" rIns="18694" bIns="0" anchor="b"/>
          <a:lstStyle/>
          <a:p>
            <a:pPr algn="r" defTabSz="979488"/>
            <a:r>
              <a:rPr lang="en-US" altLang="zh-CN" sz="1000" i="1">
                <a:latin typeface="Times New Roman" charset="0"/>
                <a:cs typeface="宋体" charset="0"/>
              </a:rPr>
              <a:t>17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3883025" y="8683625"/>
            <a:ext cx="2974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694" tIns="0" rIns="18694" bIns="0" anchor="b"/>
          <a:lstStyle/>
          <a:p>
            <a:pPr algn="r" defTabSz="1023938"/>
            <a:r>
              <a:rPr lang="en-US" altLang="zh-CN" sz="1000" i="1">
                <a:latin typeface="Times New Roman" charset="0"/>
                <a:cs typeface="宋体" charset="0"/>
              </a:rPr>
              <a:t>6</a:t>
            </a:r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2356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027" tIns="49850" rIns="95027" bIns="49850"/>
          <a:lstStyle/>
          <a:p>
            <a:pPr defTabSz="1042988"/>
            <a:endParaRPr lang="zh-CN" altLang="en-US">
              <a:latin typeface="Times" charset="0"/>
              <a:ea typeface="ＭＳ Ｐゴシック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5879619" indent="-3544715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5BB65E9-DB43-674E-9A87-CFF7950B44E4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15950"/>
            <a:ext cx="4654550" cy="3492500"/>
          </a:xfrm>
          <a:ln w="12700" cap="flat">
            <a:solidFill>
              <a:schemeClr val="tx1"/>
            </a:solidFill>
          </a:ln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39166"/>
            <a:ext cx="5019973" cy="41184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79" tIns="44446" rIns="90479" bIns="44446"/>
          <a:lstStyle/>
          <a:p>
            <a:endParaRPr lang="zh-CN" altLang="en-US">
              <a:latin typeface="Times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0326DEA-6B17-3642-83CA-97EA11BF8060}" type="slidenum">
              <a:rPr lang="en-US" sz="1200" b="0"/>
              <a:pPr/>
              <a:t>15</a:t>
            </a:fld>
            <a:endParaRPr lang="en-US" sz="1200" b="0"/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1725" y="615950"/>
            <a:ext cx="4654550" cy="3492500"/>
          </a:xfrm>
          <a:ln w="12700" cap="flat">
            <a:solidFill>
              <a:schemeClr val="tx1"/>
            </a:solidFill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19675" cy="4119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6900E24-A792-B345-8DAD-FE05814D292F}" type="slidenum">
              <a:rPr lang="en-US" sz="1200" b="0"/>
              <a:pPr/>
              <a:t>16</a:t>
            </a:fld>
            <a:endParaRPr lang="en-US" sz="1200" b="0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1725" y="615950"/>
            <a:ext cx="4654550" cy="3492500"/>
          </a:xfrm>
          <a:ln w="12700" cap="flat">
            <a:solidFill>
              <a:schemeClr val="tx1"/>
            </a:solidFill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19675" cy="4119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zh-CN" altLang="en-US">
              <a:latin typeface="Times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257459D-6566-7F48-90DB-6CF503912D5F}" type="slidenum">
              <a:rPr lang="en-US" sz="1200" b="0"/>
              <a:pPr/>
              <a:t>17</a:t>
            </a:fld>
            <a:endParaRPr lang="en-US" sz="1200" b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2571987-6980-1243-A1D8-BCA8469AE1E3}" type="slidenum">
              <a:rPr lang="en-US" sz="1200">
                <a:solidFill>
                  <a:prstClr val="black"/>
                </a:solidFill>
              </a:rPr>
              <a:pPr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1725" y="615950"/>
            <a:ext cx="4654550" cy="3492500"/>
          </a:xfrm>
          <a:ln w="12700" cap="flat">
            <a:solidFill>
              <a:schemeClr val="tx1"/>
            </a:solidFill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19675" cy="4119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zh-CN" altLang="en-US">
              <a:latin typeface="Times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EF1ED7-5D53-404C-B011-CD0F52F9EC76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19675" cy="4119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zh-CN" altLang="en-US">
              <a:latin typeface="Arial" charset="0"/>
              <a:ea typeface="ＭＳ Ｐゴシック" charset="0"/>
              <a:cs typeface="宋体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C2A40-A0A3-D644-80D3-8B38DAF578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2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CD2A1-8EEA-0745-85D6-1D734234FC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7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907BE-7990-304F-A5DF-26025D4DF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61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16D2-9194-3A47-BC35-5791FBA16ECC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0F70-7EFA-B441-9D59-2B4AC3F62E5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024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16D2-9194-3A47-BC35-5791FBA16ECC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0F70-7EFA-B441-9D59-2B4AC3F62E5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751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16D2-9194-3A47-BC35-5791FBA16ECC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0F70-7EFA-B441-9D59-2B4AC3F62E5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0779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16D2-9194-3A47-BC35-5791FBA16ECC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0F70-7EFA-B441-9D59-2B4AC3F62E5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0701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16D2-9194-3A47-BC35-5791FBA16ECC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0F70-7EFA-B441-9D59-2B4AC3F62E5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365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16D2-9194-3A47-BC35-5791FBA16ECC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0F70-7EFA-B441-9D59-2B4AC3F62E5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004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16D2-9194-3A47-BC35-5791FBA16ECC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0F70-7EFA-B441-9D59-2B4AC3F62E5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660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16D2-9194-3A47-BC35-5791FBA16ECC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0F70-7EFA-B441-9D59-2B4AC3F62E5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115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60E5C-011A-384F-BCD7-15D6EBF3B7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15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16D2-9194-3A47-BC35-5791FBA16ECC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0F70-7EFA-B441-9D59-2B4AC3F62E5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3702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16D2-9194-3A47-BC35-5791FBA16ECC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0F70-7EFA-B441-9D59-2B4AC3F62E5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9195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16D2-9194-3A47-BC35-5791FBA16ECC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11/15/12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0F70-7EFA-B441-9D59-2B4AC3F62E5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3984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3BE5B-34D8-CD43-BD5D-2674DEF4C0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70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CD281D-494A-1042-82FA-9C019F5BFC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45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D7F63-D050-8341-818A-B5357A0AEA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78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4E3DE-DDA0-124B-806C-3E0837E733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78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BF753D-7F9A-484F-89C6-E0A6D1B6FE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86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0053F-B930-D444-9F35-7CD5759E96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72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1504C-69BB-8A4A-BB09-F8ECA89BFA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6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46A7A-A4D6-BA46-A5F4-BF0AE2C7DD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97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9B671-9DEA-364E-B4EC-D8B7324E7A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74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C040B-448F-F849-A2AA-82730B36EA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71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2415B-A83B-BA49-9381-196FEF0DB5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62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6C8C5-5439-5E45-A8CD-D973FB5BF1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88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3FFB4-E0F9-BC48-807F-A9D8D20291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56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34BCA-578F-A143-BC03-23548BEC3E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63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35094-E077-3D41-863E-1E3F752BB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39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F5648-9DC8-3749-8B9A-B4D2E231C4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786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8978A-F35A-CF4C-802D-8006E2A8D0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5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B8591-9C6D-4645-9DCB-D01C8741E7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9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40310-D3E7-9243-AFFD-1F5B6BDEF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2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71556-88C5-4645-B684-00BFC2AC88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1EBEE-823C-A143-8C1A-89B2242A5B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6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AA2F0-95DC-054C-87E6-AFE508705A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4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20063-0D7A-B042-A8DE-5B3D3AF5CD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3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BA3AAE-AC15-514B-891D-21EC9831E7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6BC16D2-9194-3A47-BC35-5791FBA16EC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11/15/12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C930F70-7EFA-B441-9D59-2B4AC3F62E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96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AFF00109-9483-F244-8427-DB3ADC757280}" type="slidenum">
              <a:rPr lang="en-US" smtClean="0">
                <a:solidFill>
                  <a:srgbClr val="000000"/>
                </a:solidFill>
                <a:latin typeface="Times" charset="0"/>
              </a:rPr>
              <a:pPr/>
              <a:t>‹#›</a:t>
            </a:fld>
            <a:endParaRPr lang="en-US" sz="1400" smtClean="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8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-65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-65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-65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-65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179512" y="188640"/>
            <a:ext cx="879697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FF0514"/>
                </a:solidFill>
                <a:latin typeface="Helvetica"/>
              </a:rPr>
              <a:t>Value </a:t>
            </a:r>
            <a:r>
              <a:rPr lang="en-US" sz="4400" b="1" dirty="0">
                <a:solidFill>
                  <a:srgbClr val="FF0514"/>
                </a:solidFill>
                <a:latin typeface="Helvetica"/>
              </a:rPr>
              <a:t>Chain Dynamics:  </a:t>
            </a:r>
            <a:endParaRPr lang="en-US" sz="4400" b="1" dirty="0" smtClean="0">
              <a:solidFill>
                <a:srgbClr val="FF0514"/>
              </a:solidFill>
              <a:latin typeface="Helvetica"/>
            </a:endParaRPr>
          </a:p>
          <a:p>
            <a:pPr algn="ctr"/>
            <a:r>
              <a:rPr lang="en-US" sz="2800" b="1" dirty="0" smtClean="0">
                <a:solidFill>
                  <a:srgbClr val="FF0514"/>
                </a:solidFill>
                <a:latin typeface="Helvetica"/>
              </a:rPr>
              <a:t>When </a:t>
            </a:r>
            <a:r>
              <a:rPr lang="en-US" sz="2800" b="1" dirty="0">
                <a:solidFill>
                  <a:srgbClr val="FF0514"/>
                </a:solidFill>
                <a:latin typeface="Helvetica"/>
              </a:rPr>
              <a:t>Technologies </a:t>
            </a:r>
            <a:r>
              <a:rPr lang="en-US" sz="2800" b="1" dirty="0" smtClean="0">
                <a:solidFill>
                  <a:srgbClr val="FF0514"/>
                </a:solidFill>
                <a:latin typeface="Helvetica"/>
              </a:rPr>
              <a:t>and </a:t>
            </a:r>
            <a:r>
              <a:rPr lang="en-US" sz="2800" b="1" dirty="0">
                <a:solidFill>
                  <a:srgbClr val="FF0514"/>
                </a:solidFill>
                <a:latin typeface="Helvetica"/>
              </a:rPr>
              <a:t>Business Models </a:t>
            </a:r>
            <a:r>
              <a:rPr lang="en-US" sz="2800" b="1" dirty="0" smtClean="0">
                <a:solidFill>
                  <a:srgbClr val="FF0514"/>
                </a:solidFill>
                <a:latin typeface="Helvetica"/>
              </a:rPr>
              <a:t>Collide</a:t>
            </a:r>
            <a:endParaRPr lang="en-US" sz="2800" b="1" dirty="0">
              <a:solidFill>
                <a:srgbClr val="FF0514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3400" y="4581128"/>
            <a:ext cx="8077200" cy="121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1" tIns="43685" rIns="88931" bIns="43685">
            <a:spAutoFit/>
          </a:bodyPr>
          <a:lstStyle/>
          <a:p>
            <a:pPr algn="ctr"/>
            <a:r>
              <a:rPr lang="en-US" sz="2800" b="1" cap="small" dirty="0" smtClean="0"/>
              <a:t>MIT CFP</a:t>
            </a:r>
            <a:endParaRPr lang="en-US" sz="2800" b="1" dirty="0"/>
          </a:p>
          <a:p>
            <a:pPr algn="ctr" defTabSz="898525"/>
            <a:endParaRPr lang="en-US" sz="800" b="1" dirty="0">
              <a:latin typeface="Palatino" charset="0"/>
            </a:endParaRPr>
          </a:p>
          <a:p>
            <a:pPr algn="ctr" defTabSz="898525"/>
            <a:r>
              <a:rPr lang="en-US" sz="2800" b="1" dirty="0" smtClean="0">
                <a:solidFill>
                  <a:srgbClr val="000000"/>
                </a:solidFill>
                <a:latin typeface="Palatino" charset="0"/>
              </a:rPr>
              <a:t>November 2012</a:t>
            </a:r>
            <a:endParaRPr lang="en-US" sz="3200" b="1" dirty="0">
              <a:solidFill>
                <a:srgbClr val="000000"/>
              </a:solidFill>
              <a:latin typeface="Palatino" charset="0"/>
            </a:endParaRPr>
          </a:p>
          <a:p>
            <a:pPr algn="ctr" defTabSz="898525"/>
            <a:r>
              <a:rPr lang="en-US" sz="900" b="1" dirty="0">
                <a:latin typeface="Palatino" charset="0"/>
              </a:rPr>
              <a:t> 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83376E-4E1D-EA49-A839-14DDD3864DC0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52400" y="1676400"/>
            <a:ext cx="8001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i="1" dirty="0">
                <a:solidFill>
                  <a:srgbClr val="0100F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Charles Fine </a:t>
            </a:r>
            <a:r>
              <a:rPr lang="en-US" b="1" i="1" dirty="0">
                <a:solidFill>
                  <a:srgbClr val="0100F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</a:t>
            </a:r>
            <a:r>
              <a:rPr lang="en-US" b="1" i="1" dirty="0" err="1">
                <a:solidFill>
                  <a:srgbClr val="0100F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charley@mit.edu</a:t>
            </a:r>
            <a:r>
              <a:rPr lang="en-US" b="1" i="1" dirty="0">
                <a:solidFill>
                  <a:srgbClr val="0100F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</a:t>
            </a:r>
            <a:endParaRPr lang="en-US" sz="4800" b="1" i="1" dirty="0">
              <a:solidFill>
                <a:srgbClr val="0100FE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/>
            <a:r>
              <a:rPr lang="en-US" b="1" i="1" dirty="0">
                <a:solidFill>
                  <a:srgbClr val="0100FE"/>
                </a:solidFill>
              </a:rPr>
              <a:t>Chrysler LGO Professor of </a:t>
            </a:r>
          </a:p>
          <a:p>
            <a:pPr algn="ctr"/>
            <a:r>
              <a:rPr lang="en-US" b="1" i="1" dirty="0">
                <a:solidFill>
                  <a:srgbClr val="0100FE"/>
                </a:solidFill>
              </a:rPr>
              <a:t>Management and Engineering Systems, </a:t>
            </a:r>
          </a:p>
          <a:p>
            <a:pPr algn="ctr"/>
            <a:r>
              <a:rPr lang="en-US" b="1" i="1" dirty="0">
                <a:solidFill>
                  <a:srgbClr val="0100FE"/>
                </a:solidFill>
              </a:rPr>
              <a:t>MIT Sloan School and </a:t>
            </a:r>
          </a:p>
          <a:p>
            <a:pPr algn="ctr"/>
            <a:r>
              <a:rPr lang="en-US" b="1" i="1" dirty="0">
                <a:solidFill>
                  <a:srgbClr val="0100FE"/>
                </a:solidFill>
              </a:rPr>
              <a:t>Engineering Systems Division</a:t>
            </a:r>
          </a:p>
        </p:txBody>
      </p:sp>
      <p:pic>
        <p:nvPicPr>
          <p:cNvPr id="16390" name="Picture 5" descr="clockspdb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0"/>
            <a:ext cx="174625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7223125" y="1858963"/>
            <a:ext cx="1787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 i="1">
                <a:solidFill>
                  <a:srgbClr val="660066"/>
                </a:solidFill>
                <a:latin typeface="Palatino" charset="0"/>
              </a:rPr>
              <a:t> </a:t>
            </a:r>
            <a:r>
              <a:rPr lang="en-US" sz="2000" b="1" i="1">
                <a:solidFill>
                  <a:srgbClr val="660066"/>
                </a:solidFill>
                <a:latin typeface="Palatino" charset="0"/>
              </a:rPr>
              <a:t>Excerpts from</a:t>
            </a:r>
          </a:p>
        </p:txBody>
      </p:sp>
    </p:spTree>
    <p:extLst>
      <p:ext uri="{BB962C8B-B14F-4D97-AF65-F5344CB8AC3E}">
        <p14:creationId xmlns:p14="http://schemas.microsoft.com/office/powerpoint/2010/main" val="258388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546359" y="4164194"/>
            <a:ext cx="1802846" cy="87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 smtClean="0">
                <a:latin typeface="Helvetica" charset="0"/>
              </a:rPr>
              <a:t>Open Spectrum</a:t>
            </a:r>
          </a:p>
          <a:p>
            <a:pPr algn="ctr" defTabSz="898525"/>
            <a:r>
              <a:rPr lang="en-US" sz="1700" b="1" dirty="0" smtClean="0">
                <a:latin typeface="Helvetica" charset="0"/>
              </a:rPr>
              <a:t>Made Available</a:t>
            </a:r>
          </a:p>
          <a:p>
            <a:pPr algn="ctr" defTabSz="898525"/>
            <a:r>
              <a:rPr lang="en-US" sz="1700" b="1" dirty="0" smtClean="0">
                <a:latin typeface="Helvetica" charset="0"/>
              </a:rPr>
              <a:t>By FCC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54" name="Arc 6"/>
          <p:cNvSpPr>
            <a:spLocks/>
          </p:cNvSpPr>
          <p:nvPr/>
        </p:nvSpPr>
        <p:spPr bwMode="auto">
          <a:xfrm rot="8100000">
            <a:off x="1712642" y="2119494"/>
            <a:ext cx="574675" cy="52705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5192 w 21600"/>
              <a:gd name="T1" fmla="*/ 14047 h 14047"/>
              <a:gd name="T2" fmla="*/ 0 w 21600"/>
              <a:gd name="T3" fmla="*/ 0 h 14047"/>
              <a:gd name="T4" fmla="*/ 21600 w 21600"/>
              <a:gd name="T5" fmla="*/ 0 h 1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047" fill="none" extrusionOk="0">
                <a:moveTo>
                  <a:pt x="5191" y="14047"/>
                </a:moveTo>
                <a:cubicBezTo>
                  <a:pt x="1841" y="10133"/>
                  <a:pt x="-1" y="5151"/>
                  <a:pt x="-1" y="-1"/>
                </a:cubicBezTo>
              </a:path>
              <a:path w="21600" h="14047" stroke="0" extrusionOk="0">
                <a:moveTo>
                  <a:pt x="5191" y="14047"/>
                </a:moveTo>
                <a:cubicBezTo>
                  <a:pt x="1841" y="10133"/>
                  <a:pt x="-1" y="5151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76200" cap="rnd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Arc 12"/>
          <p:cNvSpPr>
            <a:spLocks/>
          </p:cNvSpPr>
          <p:nvPr/>
        </p:nvSpPr>
        <p:spPr bwMode="auto">
          <a:xfrm rot="21136641" flipV="1">
            <a:off x="3754167" y="3302182"/>
            <a:ext cx="574675" cy="819150"/>
          </a:xfrm>
          <a:custGeom>
            <a:avLst/>
            <a:gdLst>
              <a:gd name="G0" fmla="+- 21600 0 0"/>
              <a:gd name="G1" fmla="+- 284 0 0"/>
              <a:gd name="G2" fmla="+- 21600 0 0"/>
              <a:gd name="T0" fmla="*/ 21294 w 21600"/>
              <a:gd name="T1" fmla="*/ 21881 h 21881"/>
              <a:gd name="T2" fmla="*/ 2 w 21600"/>
              <a:gd name="T3" fmla="*/ 0 h 21881"/>
              <a:gd name="T4" fmla="*/ 21600 w 21600"/>
              <a:gd name="T5" fmla="*/ 284 h 2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881" fill="none" extrusionOk="0">
                <a:moveTo>
                  <a:pt x="21293" y="21881"/>
                </a:moveTo>
                <a:cubicBezTo>
                  <a:pt x="9485" y="21714"/>
                  <a:pt x="0" y="12094"/>
                  <a:pt x="0" y="284"/>
                </a:cubicBezTo>
                <a:cubicBezTo>
                  <a:pt x="0" y="189"/>
                  <a:pt x="0" y="94"/>
                  <a:pt x="1" y="-1"/>
                </a:cubicBezTo>
              </a:path>
              <a:path w="21600" h="21881" stroke="0" extrusionOk="0">
                <a:moveTo>
                  <a:pt x="21293" y="21881"/>
                </a:moveTo>
                <a:cubicBezTo>
                  <a:pt x="9485" y="21714"/>
                  <a:pt x="0" y="12094"/>
                  <a:pt x="0" y="284"/>
                </a:cubicBezTo>
                <a:cubicBezTo>
                  <a:pt x="0" y="189"/>
                  <a:pt x="0" y="94"/>
                  <a:pt x="1" y="-1"/>
                </a:cubicBezTo>
                <a:lnTo>
                  <a:pt x="21600" y="284"/>
                </a:lnTo>
                <a:close/>
              </a:path>
            </a:pathLst>
          </a:custGeom>
          <a:noFill/>
          <a:ln w="76200" cap="rnd">
            <a:solidFill>
              <a:srgbClr val="8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62318" y="2448107"/>
            <a:ext cx="1281776" cy="61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 smtClean="0">
                <a:latin typeface="Helvetica" charset="0"/>
              </a:rPr>
              <a:t>Incumbent</a:t>
            </a:r>
            <a:endParaRPr lang="en-US" sz="1700" b="1" dirty="0">
              <a:latin typeface="Helvetica" charset="0"/>
            </a:endParaRPr>
          </a:p>
          <a:p>
            <a:pPr algn="ctr" defTabSz="898525"/>
            <a:r>
              <a:rPr lang="en-US" sz="1700" b="1" dirty="0">
                <a:latin typeface="Helvetica" charset="0"/>
              </a:rPr>
              <a:t>Growth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690292" y="1397182"/>
            <a:ext cx="13192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>
                <a:latin typeface="Helvetica" charset="0"/>
              </a:rPr>
              <a:t>Incumbent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Litigation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Investment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868092" y="3892732"/>
            <a:ext cx="13192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>
                <a:latin typeface="Helvetica" charset="0"/>
              </a:rPr>
              <a:t>Incumbent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Lobbying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Investment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74" name="Arc 26"/>
          <p:cNvSpPr>
            <a:spLocks/>
          </p:cNvSpPr>
          <p:nvPr/>
        </p:nvSpPr>
        <p:spPr bwMode="auto">
          <a:xfrm rot="4456904">
            <a:off x="1649142" y="3086282"/>
            <a:ext cx="619125" cy="730250"/>
          </a:xfrm>
          <a:custGeom>
            <a:avLst/>
            <a:gdLst>
              <a:gd name="G0" fmla="+- 21030 0 0"/>
              <a:gd name="G1" fmla="+- 0 0 0"/>
              <a:gd name="G2" fmla="+- 21600 0 0"/>
              <a:gd name="T0" fmla="*/ 21030 w 21030"/>
              <a:gd name="T1" fmla="*/ 21600 h 21600"/>
              <a:gd name="T2" fmla="*/ 0 w 21030"/>
              <a:gd name="T3" fmla="*/ 4927 h 21600"/>
              <a:gd name="T4" fmla="*/ 21030 w 2103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30" h="21600" fill="none" extrusionOk="0">
                <a:moveTo>
                  <a:pt x="21030" y="21599"/>
                </a:moveTo>
                <a:cubicBezTo>
                  <a:pt x="10998" y="21599"/>
                  <a:pt x="2287" y="14693"/>
                  <a:pt x="-1" y="4927"/>
                </a:cubicBezTo>
              </a:path>
              <a:path w="21030" h="21600" stroke="0" extrusionOk="0">
                <a:moveTo>
                  <a:pt x="21030" y="21599"/>
                </a:moveTo>
                <a:cubicBezTo>
                  <a:pt x="10998" y="21599"/>
                  <a:pt x="2287" y="14693"/>
                  <a:pt x="-1" y="4927"/>
                </a:cubicBezTo>
                <a:lnTo>
                  <a:pt x="21030" y="0"/>
                </a:lnTo>
                <a:close/>
              </a:path>
            </a:pathLst>
          </a:custGeom>
          <a:noFill/>
          <a:ln w="76200" cap="rnd">
            <a:solidFill>
              <a:srgbClr val="1CBF2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2885382" y="1036819"/>
            <a:ext cx="1185120" cy="113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>
                <a:latin typeface="Helvetica" charset="0"/>
              </a:rPr>
              <a:t>Court 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support 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of </a:t>
            </a:r>
            <a:r>
              <a:rPr lang="en-US" sz="1700" b="1" dirty="0" smtClean="0">
                <a:latin typeface="Helvetica" charset="0"/>
              </a:rPr>
              <a:t>Open</a:t>
            </a:r>
          </a:p>
          <a:p>
            <a:pPr algn="ctr" defTabSz="898525"/>
            <a:r>
              <a:rPr lang="en-US" sz="1700" b="1" dirty="0" smtClean="0">
                <a:latin typeface="Helvetica" charset="0"/>
              </a:rPr>
              <a:t>Spectrum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77" name="Arc 29"/>
          <p:cNvSpPr>
            <a:spLocks/>
          </p:cNvSpPr>
          <p:nvPr/>
        </p:nvSpPr>
        <p:spPr bwMode="auto">
          <a:xfrm rot="-15805">
            <a:off x="1357042" y="4615044"/>
            <a:ext cx="560388" cy="811213"/>
          </a:xfrm>
          <a:custGeom>
            <a:avLst/>
            <a:gdLst>
              <a:gd name="G0" fmla="+- 21030 0 0"/>
              <a:gd name="G1" fmla="+- 0 0 0"/>
              <a:gd name="G2" fmla="+- 21600 0 0"/>
              <a:gd name="T0" fmla="*/ 21030 w 21030"/>
              <a:gd name="T1" fmla="*/ 21600 h 21600"/>
              <a:gd name="T2" fmla="*/ 0 w 21030"/>
              <a:gd name="T3" fmla="*/ 4927 h 21600"/>
              <a:gd name="T4" fmla="*/ 21030 w 2103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30" h="21600" fill="none" extrusionOk="0">
                <a:moveTo>
                  <a:pt x="21030" y="21599"/>
                </a:moveTo>
                <a:cubicBezTo>
                  <a:pt x="10998" y="21599"/>
                  <a:pt x="2287" y="14693"/>
                  <a:pt x="-1" y="4927"/>
                </a:cubicBezTo>
              </a:path>
              <a:path w="21030" h="21600" stroke="0" extrusionOk="0">
                <a:moveTo>
                  <a:pt x="21030" y="21599"/>
                </a:moveTo>
                <a:cubicBezTo>
                  <a:pt x="10998" y="21599"/>
                  <a:pt x="2287" y="14693"/>
                  <a:pt x="-1" y="4927"/>
                </a:cubicBezTo>
                <a:lnTo>
                  <a:pt x="21030" y="0"/>
                </a:lnTo>
                <a:close/>
              </a:path>
            </a:pathLst>
          </a:custGeom>
          <a:noFill/>
          <a:ln w="76200" cap="rnd">
            <a:solidFill>
              <a:srgbClr val="1CBF2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3827548" y="5338944"/>
            <a:ext cx="1208965" cy="87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>
                <a:latin typeface="Helvetica" charset="0"/>
              </a:rPr>
              <a:t>Strength 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of Entrant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Case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79" name="Arc 31"/>
          <p:cNvSpPr>
            <a:spLocks/>
          </p:cNvSpPr>
          <p:nvPr/>
        </p:nvSpPr>
        <p:spPr bwMode="auto">
          <a:xfrm rot="15312682">
            <a:off x="2533749" y="4836843"/>
            <a:ext cx="636588" cy="59372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9017 w 21600"/>
              <a:gd name="T1" fmla="*/ 17556 h 17556"/>
              <a:gd name="T2" fmla="*/ 0 w 21600"/>
              <a:gd name="T3" fmla="*/ 0 h 17556"/>
              <a:gd name="T4" fmla="*/ 21600 w 21600"/>
              <a:gd name="T5" fmla="*/ 0 h 17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556" fill="none" extrusionOk="0">
                <a:moveTo>
                  <a:pt x="9016" y="17556"/>
                </a:moveTo>
                <a:cubicBezTo>
                  <a:pt x="3357" y="13499"/>
                  <a:pt x="-1" y="6963"/>
                  <a:pt x="-1" y="-1"/>
                </a:cubicBezTo>
              </a:path>
              <a:path w="21600" h="17556" stroke="0" extrusionOk="0">
                <a:moveTo>
                  <a:pt x="9016" y="17556"/>
                </a:moveTo>
                <a:cubicBezTo>
                  <a:pt x="3357" y="13499"/>
                  <a:pt x="-1" y="6963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76200" cap="rnd">
            <a:solidFill>
              <a:srgbClr val="1CBF2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Arc 32"/>
          <p:cNvSpPr>
            <a:spLocks/>
          </p:cNvSpPr>
          <p:nvPr/>
        </p:nvSpPr>
        <p:spPr bwMode="auto">
          <a:xfrm rot="11749444">
            <a:off x="2839767" y="3170419"/>
            <a:ext cx="574675" cy="80962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76200" cap="rnd">
            <a:solidFill>
              <a:srgbClr val="1CBF2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Arc 33"/>
          <p:cNvSpPr>
            <a:spLocks/>
          </p:cNvSpPr>
          <p:nvPr/>
        </p:nvSpPr>
        <p:spPr bwMode="auto">
          <a:xfrm rot="4137979" flipH="1">
            <a:off x="5410723" y="5385776"/>
            <a:ext cx="636587" cy="1568450"/>
          </a:xfrm>
          <a:custGeom>
            <a:avLst/>
            <a:gdLst>
              <a:gd name="G0" fmla="+- 21600 0 0"/>
              <a:gd name="G1" fmla="+- 2242 0 0"/>
              <a:gd name="G2" fmla="+- 21600 0 0"/>
              <a:gd name="T0" fmla="*/ 21600 w 21600"/>
              <a:gd name="T1" fmla="*/ 23842 h 23842"/>
              <a:gd name="T2" fmla="*/ 117 w 21600"/>
              <a:gd name="T3" fmla="*/ 0 h 23842"/>
              <a:gd name="T4" fmla="*/ 21600 w 21600"/>
              <a:gd name="T5" fmla="*/ 2242 h 23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842" fill="none" extrusionOk="0">
                <a:moveTo>
                  <a:pt x="21600" y="23841"/>
                </a:moveTo>
                <a:cubicBezTo>
                  <a:pt x="9670" y="23842"/>
                  <a:pt x="0" y="14171"/>
                  <a:pt x="0" y="2242"/>
                </a:cubicBezTo>
                <a:cubicBezTo>
                  <a:pt x="0" y="1493"/>
                  <a:pt x="38" y="744"/>
                  <a:pt x="116" y="-1"/>
                </a:cubicBezTo>
              </a:path>
              <a:path w="21600" h="23842" stroke="0" extrusionOk="0">
                <a:moveTo>
                  <a:pt x="21600" y="23841"/>
                </a:moveTo>
                <a:cubicBezTo>
                  <a:pt x="9670" y="23842"/>
                  <a:pt x="0" y="14171"/>
                  <a:pt x="0" y="2242"/>
                </a:cubicBezTo>
                <a:cubicBezTo>
                  <a:pt x="0" y="1493"/>
                  <a:pt x="38" y="744"/>
                  <a:pt x="116" y="-1"/>
                </a:cubicBezTo>
                <a:lnTo>
                  <a:pt x="21600" y="2242"/>
                </a:lnTo>
                <a:close/>
              </a:path>
            </a:pathLst>
          </a:custGeom>
          <a:noFill/>
          <a:ln w="76200" cap="rnd">
            <a:solidFill>
              <a:srgbClr val="8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3862533" y="2560819"/>
            <a:ext cx="1385057" cy="61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 smtClean="0">
                <a:latin typeface="Helvetica" charset="0"/>
              </a:rPr>
              <a:t>Entrant</a:t>
            </a:r>
            <a:endParaRPr lang="en-US" sz="1700" b="1" dirty="0">
              <a:latin typeface="Helvetica" charset="0"/>
            </a:endParaRPr>
          </a:p>
          <a:p>
            <a:pPr algn="ctr" defTabSz="898525"/>
            <a:r>
              <a:rPr lang="en-US" sz="1700" b="1" dirty="0">
                <a:latin typeface="Helvetica" charset="0"/>
              </a:rPr>
              <a:t>Profitability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84" name="Arc 36"/>
          <p:cNvSpPr>
            <a:spLocks/>
          </p:cNvSpPr>
          <p:nvPr/>
        </p:nvSpPr>
        <p:spPr bwMode="auto">
          <a:xfrm rot="5033508" flipV="1">
            <a:off x="4763817" y="3051357"/>
            <a:ext cx="1158875" cy="739775"/>
          </a:xfrm>
          <a:custGeom>
            <a:avLst/>
            <a:gdLst>
              <a:gd name="G0" fmla="+- 21600 0 0"/>
              <a:gd name="G1" fmla="+- 284 0 0"/>
              <a:gd name="G2" fmla="+- 21600 0 0"/>
              <a:gd name="T0" fmla="*/ 39247 w 39247"/>
              <a:gd name="T1" fmla="*/ 12739 h 21884"/>
              <a:gd name="T2" fmla="*/ 2 w 39247"/>
              <a:gd name="T3" fmla="*/ 0 h 21884"/>
              <a:gd name="T4" fmla="*/ 21600 w 39247"/>
              <a:gd name="T5" fmla="*/ 284 h 21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47" h="21884" fill="none" extrusionOk="0">
                <a:moveTo>
                  <a:pt x="39247" y="12739"/>
                </a:moveTo>
                <a:cubicBezTo>
                  <a:pt x="35200" y="18473"/>
                  <a:pt x="28618" y="21883"/>
                  <a:pt x="21600" y="21883"/>
                </a:cubicBezTo>
                <a:cubicBezTo>
                  <a:pt x="9670" y="21884"/>
                  <a:pt x="0" y="12213"/>
                  <a:pt x="0" y="284"/>
                </a:cubicBezTo>
                <a:cubicBezTo>
                  <a:pt x="0" y="189"/>
                  <a:pt x="0" y="94"/>
                  <a:pt x="1" y="-1"/>
                </a:cubicBezTo>
              </a:path>
              <a:path w="39247" h="21884" stroke="0" extrusionOk="0">
                <a:moveTo>
                  <a:pt x="39247" y="12739"/>
                </a:moveTo>
                <a:cubicBezTo>
                  <a:pt x="35200" y="18473"/>
                  <a:pt x="28618" y="21883"/>
                  <a:pt x="21600" y="21883"/>
                </a:cubicBezTo>
                <a:cubicBezTo>
                  <a:pt x="9670" y="21884"/>
                  <a:pt x="0" y="12213"/>
                  <a:pt x="0" y="284"/>
                </a:cubicBezTo>
                <a:cubicBezTo>
                  <a:pt x="0" y="189"/>
                  <a:pt x="0" y="94"/>
                  <a:pt x="1" y="-1"/>
                </a:cubicBezTo>
                <a:lnTo>
                  <a:pt x="21600" y="284"/>
                </a:lnTo>
                <a:close/>
              </a:path>
            </a:pathLst>
          </a:custGeom>
          <a:noFill/>
          <a:ln w="76200" cap="rnd">
            <a:solidFill>
              <a:srgbClr val="8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4717780" y="4024494"/>
            <a:ext cx="1319212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 smtClean="0">
                <a:latin typeface="Helvetica" charset="0"/>
              </a:rPr>
              <a:t>Entrant</a:t>
            </a:r>
            <a:endParaRPr lang="en-US" sz="1700" b="1" dirty="0">
              <a:latin typeface="Helvetica" charset="0"/>
            </a:endParaRPr>
          </a:p>
          <a:p>
            <a:pPr algn="ctr" defTabSz="898525"/>
            <a:r>
              <a:rPr lang="en-US" sz="1700" b="1" dirty="0">
                <a:latin typeface="Helvetica" charset="0"/>
              </a:rPr>
              <a:t>Lobbying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Investment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86" name="Arc 38"/>
          <p:cNvSpPr>
            <a:spLocks/>
          </p:cNvSpPr>
          <p:nvPr/>
        </p:nvSpPr>
        <p:spPr bwMode="auto">
          <a:xfrm rot="9875307" flipV="1">
            <a:off x="4795567" y="4827769"/>
            <a:ext cx="549275" cy="798513"/>
          </a:xfrm>
          <a:custGeom>
            <a:avLst/>
            <a:gdLst>
              <a:gd name="G0" fmla="+- 20630 0 0"/>
              <a:gd name="G1" fmla="+- 0 0 0"/>
              <a:gd name="G2" fmla="+- 21600 0 0"/>
              <a:gd name="T0" fmla="*/ 17064 w 20630"/>
              <a:gd name="T1" fmla="*/ 21303 h 21303"/>
              <a:gd name="T2" fmla="*/ 0 w 20630"/>
              <a:gd name="T3" fmla="*/ 6399 h 21303"/>
              <a:gd name="T4" fmla="*/ 20630 w 20630"/>
              <a:gd name="T5" fmla="*/ 0 h 2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30" h="21303" fill="none" extrusionOk="0">
                <a:moveTo>
                  <a:pt x="17063" y="21303"/>
                </a:moveTo>
                <a:cubicBezTo>
                  <a:pt x="9017" y="19956"/>
                  <a:pt x="2416" y="14191"/>
                  <a:pt x="-1" y="6399"/>
                </a:cubicBezTo>
              </a:path>
              <a:path w="20630" h="21303" stroke="0" extrusionOk="0">
                <a:moveTo>
                  <a:pt x="17063" y="21303"/>
                </a:moveTo>
                <a:cubicBezTo>
                  <a:pt x="9017" y="19956"/>
                  <a:pt x="2416" y="14191"/>
                  <a:pt x="-1" y="6399"/>
                </a:cubicBezTo>
                <a:lnTo>
                  <a:pt x="20630" y="0"/>
                </a:lnTo>
                <a:close/>
              </a:path>
            </a:pathLst>
          </a:custGeom>
          <a:noFill/>
          <a:ln w="76200" cap="rnd">
            <a:solidFill>
              <a:srgbClr val="8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1862468" y="5436267"/>
            <a:ext cx="1346585" cy="87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 smtClean="0">
                <a:latin typeface="Helvetica" charset="0"/>
              </a:rPr>
              <a:t>Strength of </a:t>
            </a:r>
            <a:endParaRPr lang="en-US" sz="1700" b="1" dirty="0">
              <a:latin typeface="Helvetica" charset="0"/>
            </a:endParaRPr>
          </a:p>
          <a:p>
            <a:pPr algn="ctr" defTabSz="898525"/>
            <a:r>
              <a:rPr lang="en-US" sz="1700" b="1" dirty="0" smtClean="0">
                <a:latin typeface="Helvetica" charset="0"/>
              </a:rPr>
              <a:t>Incumbent</a:t>
            </a:r>
            <a:endParaRPr lang="en-US" sz="1700" b="1" dirty="0">
              <a:latin typeface="Helvetica" charset="0"/>
            </a:endParaRPr>
          </a:p>
          <a:p>
            <a:pPr algn="ctr" defTabSz="898525"/>
            <a:r>
              <a:rPr lang="en-US" sz="1700" b="1" dirty="0">
                <a:latin typeface="Helvetica" charset="0"/>
              </a:rPr>
              <a:t>Case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88" name="Arc 40"/>
          <p:cNvSpPr>
            <a:spLocks/>
          </p:cNvSpPr>
          <p:nvPr/>
        </p:nvSpPr>
        <p:spPr bwMode="auto">
          <a:xfrm rot="8644540" flipH="1">
            <a:off x="3931184" y="4618219"/>
            <a:ext cx="574675" cy="65722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9017 w 21600"/>
              <a:gd name="T1" fmla="*/ 17556 h 17556"/>
              <a:gd name="T2" fmla="*/ 0 w 21600"/>
              <a:gd name="T3" fmla="*/ 0 h 17556"/>
              <a:gd name="T4" fmla="*/ 21600 w 21600"/>
              <a:gd name="T5" fmla="*/ 0 h 17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556" fill="none" extrusionOk="0">
                <a:moveTo>
                  <a:pt x="9016" y="17556"/>
                </a:moveTo>
                <a:cubicBezTo>
                  <a:pt x="3357" y="13499"/>
                  <a:pt x="-1" y="6963"/>
                  <a:pt x="-1" y="-1"/>
                </a:cubicBezTo>
              </a:path>
              <a:path w="21600" h="17556" stroke="0" extrusionOk="0">
                <a:moveTo>
                  <a:pt x="9016" y="17556"/>
                </a:moveTo>
                <a:cubicBezTo>
                  <a:pt x="3357" y="13499"/>
                  <a:pt x="-1" y="6963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76200" cap="rnd">
            <a:solidFill>
              <a:srgbClr val="8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6240288" y="4389619"/>
            <a:ext cx="1716088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>
                <a:latin typeface="Helvetica" charset="0"/>
              </a:rPr>
              <a:t>Consumer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Dissatisfaction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 flipH="1">
            <a:off x="3563888" y="2060848"/>
            <a:ext cx="76200" cy="2133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>
            <a:off x="6843442" y="5075419"/>
            <a:ext cx="304800" cy="381000"/>
          </a:xfrm>
          <a:prstGeom prst="line">
            <a:avLst/>
          </a:prstGeom>
          <a:noFill/>
          <a:ln w="76200" cmpd="sng">
            <a:solidFill>
              <a:srgbClr val="8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4" name="Rectangle 56"/>
          <p:cNvSpPr>
            <a:spLocks noChangeArrowheads="1"/>
          </p:cNvSpPr>
          <p:nvPr/>
        </p:nvSpPr>
        <p:spPr bwMode="auto">
          <a:xfrm>
            <a:off x="6614842" y="5532619"/>
            <a:ext cx="161925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>
                <a:latin typeface="Helvetica" charset="0"/>
              </a:rPr>
              <a:t>Legislative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Sympathy for </a:t>
            </a:r>
          </a:p>
          <a:p>
            <a:pPr algn="ctr" defTabSz="898525"/>
            <a:r>
              <a:rPr lang="en-US" sz="1700" b="1" dirty="0" smtClean="0">
                <a:latin typeface="Helvetica" charset="0"/>
              </a:rPr>
              <a:t>Entrant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107" name="Arc 59"/>
          <p:cNvSpPr>
            <a:spLocks/>
          </p:cNvSpPr>
          <p:nvPr/>
        </p:nvSpPr>
        <p:spPr bwMode="auto">
          <a:xfrm rot="13500000" flipH="1">
            <a:off x="2271442" y="1036819"/>
            <a:ext cx="573088" cy="795338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17505 w 21600"/>
              <a:gd name="T1" fmla="*/ 21208 h 21208"/>
              <a:gd name="T2" fmla="*/ 0 w 21600"/>
              <a:gd name="T3" fmla="*/ 0 h 21208"/>
              <a:gd name="T4" fmla="*/ 21600 w 21600"/>
              <a:gd name="T5" fmla="*/ 0 h 2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08" fill="none" extrusionOk="0">
                <a:moveTo>
                  <a:pt x="17504" y="21208"/>
                </a:moveTo>
                <a:cubicBezTo>
                  <a:pt x="7342" y="19245"/>
                  <a:pt x="-1" y="10350"/>
                  <a:pt x="-1" y="-1"/>
                </a:cubicBezTo>
              </a:path>
              <a:path w="21600" h="21208" stroke="0" extrusionOk="0">
                <a:moveTo>
                  <a:pt x="17504" y="21208"/>
                </a:moveTo>
                <a:cubicBezTo>
                  <a:pt x="7342" y="19245"/>
                  <a:pt x="-1" y="10350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76200" cap="rnd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73385" y="1628800"/>
            <a:ext cx="394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3661" y="5055567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3701" y="3558208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63688" y="3409836"/>
            <a:ext cx="394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63688" y="4922004"/>
            <a:ext cx="394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99608" y="4777988"/>
            <a:ext cx="3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43808" y="2996952"/>
            <a:ext cx="3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75856" y="3831431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43808" y="764704"/>
            <a:ext cx="3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139952" y="3212976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95936" y="4623519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727877" y="5229200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72000" y="6237312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7" name="Line 54"/>
          <p:cNvSpPr>
            <a:spLocks noChangeShapeType="1"/>
          </p:cNvSpPr>
          <p:nvPr/>
        </p:nvSpPr>
        <p:spPr bwMode="auto">
          <a:xfrm>
            <a:off x="6012160" y="4293096"/>
            <a:ext cx="448816" cy="236984"/>
          </a:xfrm>
          <a:prstGeom prst="line">
            <a:avLst/>
          </a:prstGeom>
          <a:noFill/>
          <a:ln w="76200" cmpd="sng">
            <a:solidFill>
              <a:srgbClr val="8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300192" y="4077072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88040" y="6146140"/>
            <a:ext cx="3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63888" y="692696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2" name="Rectangle 27"/>
          <p:cNvSpPr>
            <a:spLocks noChangeArrowheads="1"/>
          </p:cNvSpPr>
          <p:nvPr/>
        </p:nvSpPr>
        <p:spPr bwMode="auto">
          <a:xfrm>
            <a:off x="6012160" y="2852936"/>
            <a:ext cx="1076648" cy="87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 smtClean="0">
                <a:latin typeface="Helvetica" charset="0"/>
              </a:rPr>
              <a:t>New </a:t>
            </a:r>
          </a:p>
          <a:p>
            <a:pPr algn="ctr" defTabSz="898525"/>
            <a:r>
              <a:rPr lang="en-US" sz="1700" b="1" dirty="0" smtClean="0">
                <a:latin typeface="Helvetica" charset="0"/>
              </a:rPr>
              <a:t>Services</a:t>
            </a:r>
          </a:p>
          <a:p>
            <a:pPr algn="ctr" defTabSz="898525"/>
            <a:r>
              <a:rPr lang="en-US" sz="1700" b="1" dirty="0" smtClean="0">
                <a:latin typeface="Helvetica" charset="0"/>
              </a:rPr>
              <a:t> offered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53" name="Arc 59"/>
          <p:cNvSpPr>
            <a:spLocks/>
          </p:cNvSpPr>
          <p:nvPr/>
        </p:nvSpPr>
        <p:spPr bwMode="auto">
          <a:xfrm rot="13500000" flipH="1">
            <a:off x="5075527" y="2472207"/>
            <a:ext cx="1317098" cy="895128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17505 w 21600"/>
              <a:gd name="T1" fmla="*/ 21208 h 21208"/>
              <a:gd name="T2" fmla="*/ 0 w 21600"/>
              <a:gd name="T3" fmla="*/ 0 h 21208"/>
              <a:gd name="T4" fmla="*/ 21600 w 21600"/>
              <a:gd name="T5" fmla="*/ 0 h 2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08" fill="none" extrusionOk="0">
                <a:moveTo>
                  <a:pt x="17504" y="21208"/>
                </a:moveTo>
                <a:cubicBezTo>
                  <a:pt x="7342" y="19245"/>
                  <a:pt x="-1" y="10350"/>
                  <a:pt x="-1" y="-1"/>
                </a:cubicBezTo>
              </a:path>
              <a:path w="21600" h="21208" stroke="0" extrusionOk="0">
                <a:moveTo>
                  <a:pt x="17504" y="21208"/>
                </a:moveTo>
                <a:cubicBezTo>
                  <a:pt x="7342" y="19245"/>
                  <a:pt x="-1" y="10350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76200" cap="rnd">
            <a:solidFill>
              <a:srgbClr val="8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863781" y="2679303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6876256" y="3789040"/>
            <a:ext cx="72008" cy="648072"/>
          </a:xfrm>
          <a:prstGeom prst="line">
            <a:avLst/>
          </a:prstGeom>
          <a:noFill/>
          <a:ln w="76200" cmpd="sng">
            <a:solidFill>
              <a:srgbClr val="8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943901" y="4014829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991573" y="1167135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5576" y="-27384"/>
            <a:ext cx="70108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 simple model of sausage making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39752" y="476672"/>
            <a:ext cx="5896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171C"/>
                </a:solidFill>
              </a:rPr>
              <a:t>Step 3:  Entrant lobby counterbalance</a:t>
            </a:r>
            <a:endParaRPr lang="en-US" b="1" dirty="0">
              <a:solidFill>
                <a:srgbClr val="921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4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546359" y="4020178"/>
            <a:ext cx="1802846" cy="87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 smtClean="0">
                <a:latin typeface="Helvetica" charset="0"/>
              </a:rPr>
              <a:t>Open Spectrum</a:t>
            </a:r>
          </a:p>
          <a:p>
            <a:pPr algn="ctr" defTabSz="898525"/>
            <a:r>
              <a:rPr lang="en-US" sz="1700" b="1" dirty="0" smtClean="0">
                <a:latin typeface="Helvetica" charset="0"/>
              </a:rPr>
              <a:t>Made Available</a:t>
            </a:r>
          </a:p>
          <a:p>
            <a:pPr algn="ctr" defTabSz="898525"/>
            <a:r>
              <a:rPr lang="en-US" sz="1700" b="1" dirty="0" smtClean="0">
                <a:latin typeface="Helvetica" charset="0"/>
              </a:rPr>
              <a:t>By FCC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54" name="Arc 6"/>
          <p:cNvSpPr>
            <a:spLocks/>
          </p:cNvSpPr>
          <p:nvPr/>
        </p:nvSpPr>
        <p:spPr bwMode="auto">
          <a:xfrm rot="8100000">
            <a:off x="1712642" y="1975478"/>
            <a:ext cx="574675" cy="52705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5192 w 21600"/>
              <a:gd name="T1" fmla="*/ 14047 h 14047"/>
              <a:gd name="T2" fmla="*/ 0 w 21600"/>
              <a:gd name="T3" fmla="*/ 0 h 14047"/>
              <a:gd name="T4" fmla="*/ 21600 w 21600"/>
              <a:gd name="T5" fmla="*/ 0 h 1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047" fill="none" extrusionOk="0">
                <a:moveTo>
                  <a:pt x="5191" y="14047"/>
                </a:moveTo>
                <a:cubicBezTo>
                  <a:pt x="1841" y="10133"/>
                  <a:pt x="-1" y="5151"/>
                  <a:pt x="-1" y="-1"/>
                </a:cubicBezTo>
              </a:path>
              <a:path w="21600" h="14047" stroke="0" extrusionOk="0">
                <a:moveTo>
                  <a:pt x="5191" y="14047"/>
                </a:moveTo>
                <a:cubicBezTo>
                  <a:pt x="1841" y="10133"/>
                  <a:pt x="-1" y="5151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76200" cap="rnd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Arc 12"/>
          <p:cNvSpPr>
            <a:spLocks/>
          </p:cNvSpPr>
          <p:nvPr/>
        </p:nvSpPr>
        <p:spPr bwMode="auto">
          <a:xfrm rot="21136641" flipV="1">
            <a:off x="3754167" y="3158166"/>
            <a:ext cx="574675" cy="819150"/>
          </a:xfrm>
          <a:custGeom>
            <a:avLst/>
            <a:gdLst>
              <a:gd name="G0" fmla="+- 21600 0 0"/>
              <a:gd name="G1" fmla="+- 284 0 0"/>
              <a:gd name="G2" fmla="+- 21600 0 0"/>
              <a:gd name="T0" fmla="*/ 21294 w 21600"/>
              <a:gd name="T1" fmla="*/ 21881 h 21881"/>
              <a:gd name="T2" fmla="*/ 2 w 21600"/>
              <a:gd name="T3" fmla="*/ 0 h 21881"/>
              <a:gd name="T4" fmla="*/ 21600 w 21600"/>
              <a:gd name="T5" fmla="*/ 284 h 2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881" fill="none" extrusionOk="0">
                <a:moveTo>
                  <a:pt x="21293" y="21881"/>
                </a:moveTo>
                <a:cubicBezTo>
                  <a:pt x="9485" y="21714"/>
                  <a:pt x="0" y="12094"/>
                  <a:pt x="0" y="284"/>
                </a:cubicBezTo>
                <a:cubicBezTo>
                  <a:pt x="0" y="189"/>
                  <a:pt x="0" y="94"/>
                  <a:pt x="1" y="-1"/>
                </a:cubicBezTo>
              </a:path>
              <a:path w="21600" h="21881" stroke="0" extrusionOk="0">
                <a:moveTo>
                  <a:pt x="21293" y="21881"/>
                </a:moveTo>
                <a:cubicBezTo>
                  <a:pt x="9485" y="21714"/>
                  <a:pt x="0" y="12094"/>
                  <a:pt x="0" y="284"/>
                </a:cubicBezTo>
                <a:cubicBezTo>
                  <a:pt x="0" y="189"/>
                  <a:pt x="0" y="94"/>
                  <a:pt x="1" y="-1"/>
                </a:cubicBezTo>
                <a:lnTo>
                  <a:pt x="21600" y="284"/>
                </a:lnTo>
                <a:close/>
              </a:path>
            </a:pathLst>
          </a:custGeom>
          <a:noFill/>
          <a:ln w="76200" cap="rnd">
            <a:solidFill>
              <a:srgbClr val="8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62318" y="2304091"/>
            <a:ext cx="1281776" cy="61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 smtClean="0">
                <a:latin typeface="Helvetica" charset="0"/>
              </a:rPr>
              <a:t>Incumbent</a:t>
            </a:r>
            <a:endParaRPr lang="en-US" sz="1700" b="1" dirty="0">
              <a:latin typeface="Helvetica" charset="0"/>
            </a:endParaRPr>
          </a:p>
          <a:p>
            <a:pPr algn="ctr" defTabSz="898525"/>
            <a:r>
              <a:rPr lang="en-US" sz="1700" b="1" dirty="0">
                <a:latin typeface="Helvetica" charset="0"/>
              </a:rPr>
              <a:t>Growth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690292" y="1253166"/>
            <a:ext cx="13192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>
                <a:latin typeface="Helvetica" charset="0"/>
              </a:rPr>
              <a:t>Incumbent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Litigation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Investment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868092" y="3748716"/>
            <a:ext cx="13192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>
                <a:latin typeface="Helvetica" charset="0"/>
              </a:rPr>
              <a:t>Incumbent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Lobbying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Investment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74" name="Arc 26"/>
          <p:cNvSpPr>
            <a:spLocks/>
          </p:cNvSpPr>
          <p:nvPr/>
        </p:nvSpPr>
        <p:spPr bwMode="auto">
          <a:xfrm rot="4456904">
            <a:off x="1649142" y="2942266"/>
            <a:ext cx="619125" cy="730250"/>
          </a:xfrm>
          <a:custGeom>
            <a:avLst/>
            <a:gdLst>
              <a:gd name="G0" fmla="+- 21030 0 0"/>
              <a:gd name="G1" fmla="+- 0 0 0"/>
              <a:gd name="G2" fmla="+- 21600 0 0"/>
              <a:gd name="T0" fmla="*/ 21030 w 21030"/>
              <a:gd name="T1" fmla="*/ 21600 h 21600"/>
              <a:gd name="T2" fmla="*/ 0 w 21030"/>
              <a:gd name="T3" fmla="*/ 4927 h 21600"/>
              <a:gd name="T4" fmla="*/ 21030 w 2103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30" h="21600" fill="none" extrusionOk="0">
                <a:moveTo>
                  <a:pt x="21030" y="21599"/>
                </a:moveTo>
                <a:cubicBezTo>
                  <a:pt x="10998" y="21599"/>
                  <a:pt x="2287" y="14693"/>
                  <a:pt x="-1" y="4927"/>
                </a:cubicBezTo>
              </a:path>
              <a:path w="21030" h="21600" stroke="0" extrusionOk="0">
                <a:moveTo>
                  <a:pt x="21030" y="21599"/>
                </a:moveTo>
                <a:cubicBezTo>
                  <a:pt x="10998" y="21599"/>
                  <a:pt x="2287" y="14693"/>
                  <a:pt x="-1" y="4927"/>
                </a:cubicBezTo>
                <a:lnTo>
                  <a:pt x="21030" y="0"/>
                </a:lnTo>
                <a:close/>
              </a:path>
            </a:pathLst>
          </a:custGeom>
          <a:noFill/>
          <a:ln w="76200" cap="rnd">
            <a:solidFill>
              <a:srgbClr val="1CBF2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2885382" y="892803"/>
            <a:ext cx="1185120" cy="113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>
                <a:latin typeface="Helvetica" charset="0"/>
              </a:rPr>
              <a:t>Court 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support 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of </a:t>
            </a:r>
            <a:r>
              <a:rPr lang="en-US" sz="1700" b="1" dirty="0" smtClean="0">
                <a:latin typeface="Helvetica" charset="0"/>
              </a:rPr>
              <a:t>Open</a:t>
            </a:r>
          </a:p>
          <a:p>
            <a:pPr algn="ctr" defTabSz="898525"/>
            <a:r>
              <a:rPr lang="en-US" sz="1700" b="1" dirty="0" smtClean="0">
                <a:latin typeface="Helvetica" charset="0"/>
              </a:rPr>
              <a:t>Spectrum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77" name="Arc 29"/>
          <p:cNvSpPr>
            <a:spLocks/>
          </p:cNvSpPr>
          <p:nvPr/>
        </p:nvSpPr>
        <p:spPr bwMode="auto">
          <a:xfrm rot="-15805">
            <a:off x="1357042" y="4471028"/>
            <a:ext cx="560388" cy="811213"/>
          </a:xfrm>
          <a:custGeom>
            <a:avLst/>
            <a:gdLst>
              <a:gd name="G0" fmla="+- 21030 0 0"/>
              <a:gd name="G1" fmla="+- 0 0 0"/>
              <a:gd name="G2" fmla="+- 21600 0 0"/>
              <a:gd name="T0" fmla="*/ 21030 w 21030"/>
              <a:gd name="T1" fmla="*/ 21600 h 21600"/>
              <a:gd name="T2" fmla="*/ 0 w 21030"/>
              <a:gd name="T3" fmla="*/ 4927 h 21600"/>
              <a:gd name="T4" fmla="*/ 21030 w 2103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30" h="21600" fill="none" extrusionOk="0">
                <a:moveTo>
                  <a:pt x="21030" y="21599"/>
                </a:moveTo>
                <a:cubicBezTo>
                  <a:pt x="10998" y="21599"/>
                  <a:pt x="2287" y="14693"/>
                  <a:pt x="-1" y="4927"/>
                </a:cubicBezTo>
              </a:path>
              <a:path w="21030" h="21600" stroke="0" extrusionOk="0">
                <a:moveTo>
                  <a:pt x="21030" y="21599"/>
                </a:moveTo>
                <a:cubicBezTo>
                  <a:pt x="10998" y="21599"/>
                  <a:pt x="2287" y="14693"/>
                  <a:pt x="-1" y="4927"/>
                </a:cubicBezTo>
                <a:lnTo>
                  <a:pt x="21030" y="0"/>
                </a:lnTo>
                <a:close/>
              </a:path>
            </a:pathLst>
          </a:custGeom>
          <a:noFill/>
          <a:ln w="76200" cap="rnd">
            <a:solidFill>
              <a:srgbClr val="1CBF2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3827548" y="5194928"/>
            <a:ext cx="1208965" cy="87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>
                <a:latin typeface="Helvetica" charset="0"/>
              </a:rPr>
              <a:t>Strength 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of Entrant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Case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79" name="Arc 31"/>
          <p:cNvSpPr>
            <a:spLocks/>
          </p:cNvSpPr>
          <p:nvPr/>
        </p:nvSpPr>
        <p:spPr bwMode="auto">
          <a:xfrm rot="15312682">
            <a:off x="2533749" y="4692827"/>
            <a:ext cx="636588" cy="59372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9017 w 21600"/>
              <a:gd name="T1" fmla="*/ 17556 h 17556"/>
              <a:gd name="T2" fmla="*/ 0 w 21600"/>
              <a:gd name="T3" fmla="*/ 0 h 17556"/>
              <a:gd name="T4" fmla="*/ 21600 w 21600"/>
              <a:gd name="T5" fmla="*/ 0 h 17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556" fill="none" extrusionOk="0">
                <a:moveTo>
                  <a:pt x="9016" y="17556"/>
                </a:moveTo>
                <a:cubicBezTo>
                  <a:pt x="3357" y="13499"/>
                  <a:pt x="-1" y="6963"/>
                  <a:pt x="-1" y="-1"/>
                </a:cubicBezTo>
              </a:path>
              <a:path w="21600" h="17556" stroke="0" extrusionOk="0">
                <a:moveTo>
                  <a:pt x="9016" y="17556"/>
                </a:moveTo>
                <a:cubicBezTo>
                  <a:pt x="3357" y="13499"/>
                  <a:pt x="-1" y="6963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76200" cap="rnd">
            <a:solidFill>
              <a:srgbClr val="1CBF2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Arc 32"/>
          <p:cNvSpPr>
            <a:spLocks/>
          </p:cNvSpPr>
          <p:nvPr/>
        </p:nvSpPr>
        <p:spPr bwMode="auto">
          <a:xfrm rot="11749444">
            <a:off x="2839767" y="3026403"/>
            <a:ext cx="574675" cy="80962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76200" cap="rnd">
            <a:solidFill>
              <a:srgbClr val="1CBF2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Arc 33"/>
          <p:cNvSpPr>
            <a:spLocks/>
          </p:cNvSpPr>
          <p:nvPr/>
        </p:nvSpPr>
        <p:spPr bwMode="auto">
          <a:xfrm rot="4137979" flipH="1">
            <a:off x="5410723" y="5241760"/>
            <a:ext cx="636587" cy="1568450"/>
          </a:xfrm>
          <a:custGeom>
            <a:avLst/>
            <a:gdLst>
              <a:gd name="G0" fmla="+- 21600 0 0"/>
              <a:gd name="G1" fmla="+- 2242 0 0"/>
              <a:gd name="G2" fmla="+- 21600 0 0"/>
              <a:gd name="T0" fmla="*/ 21600 w 21600"/>
              <a:gd name="T1" fmla="*/ 23842 h 23842"/>
              <a:gd name="T2" fmla="*/ 117 w 21600"/>
              <a:gd name="T3" fmla="*/ 0 h 23842"/>
              <a:gd name="T4" fmla="*/ 21600 w 21600"/>
              <a:gd name="T5" fmla="*/ 2242 h 23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842" fill="none" extrusionOk="0">
                <a:moveTo>
                  <a:pt x="21600" y="23841"/>
                </a:moveTo>
                <a:cubicBezTo>
                  <a:pt x="9670" y="23842"/>
                  <a:pt x="0" y="14171"/>
                  <a:pt x="0" y="2242"/>
                </a:cubicBezTo>
                <a:cubicBezTo>
                  <a:pt x="0" y="1493"/>
                  <a:pt x="38" y="744"/>
                  <a:pt x="116" y="-1"/>
                </a:cubicBezTo>
              </a:path>
              <a:path w="21600" h="23842" stroke="0" extrusionOk="0">
                <a:moveTo>
                  <a:pt x="21600" y="23841"/>
                </a:moveTo>
                <a:cubicBezTo>
                  <a:pt x="9670" y="23842"/>
                  <a:pt x="0" y="14171"/>
                  <a:pt x="0" y="2242"/>
                </a:cubicBezTo>
                <a:cubicBezTo>
                  <a:pt x="0" y="1493"/>
                  <a:pt x="38" y="744"/>
                  <a:pt x="116" y="-1"/>
                </a:cubicBezTo>
                <a:lnTo>
                  <a:pt x="21600" y="2242"/>
                </a:lnTo>
                <a:close/>
              </a:path>
            </a:pathLst>
          </a:custGeom>
          <a:noFill/>
          <a:ln w="76200" cap="rnd">
            <a:solidFill>
              <a:srgbClr val="8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3862533" y="2416803"/>
            <a:ext cx="1385057" cy="61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 smtClean="0">
                <a:latin typeface="Helvetica" charset="0"/>
              </a:rPr>
              <a:t>Entrant</a:t>
            </a:r>
            <a:endParaRPr lang="en-US" sz="1700" b="1" dirty="0">
              <a:latin typeface="Helvetica" charset="0"/>
            </a:endParaRPr>
          </a:p>
          <a:p>
            <a:pPr algn="ctr" defTabSz="898525"/>
            <a:r>
              <a:rPr lang="en-US" sz="1700" b="1" dirty="0">
                <a:latin typeface="Helvetica" charset="0"/>
              </a:rPr>
              <a:t>Profitability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84" name="Arc 36"/>
          <p:cNvSpPr>
            <a:spLocks/>
          </p:cNvSpPr>
          <p:nvPr/>
        </p:nvSpPr>
        <p:spPr bwMode="auto">
          <a:xfrm rot="5033508" flipV="1">
            <a:off x="4763817" y="2907341"/>
            <a:ext cx="1158875" cy="739775"/>
          </a:xfrm>
          <a:custGeom>
            <a:avLst/>
            <a:gdLst>
              <a:gd name="G0" fmla="+- 21600 0 0"/>
              <a:gd name="G1" fmla="+- 284 0 0"/>
              <a:gd name="G2" fmla="+- 21600 0 0"/>
              <a:gd name="T0" fmla="*/ 39247 w 39247"/>
              <a:gd name="T1" fmla="*/ 12739 h 21884"/>
              <a:gd name="T2" fmla="*/ 2 w 39247"/>
              <a:gd name="T3" fmla="*/ 0 h 21884"/>
              <a:gd name="T4" fmla="*/ 21600 w 39247"/>
              <a:gd name="T5" fmla="*/ 284 h 21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47" h="21884" fill="none" extrusionOk="0">
                <a:moveTo>
                  <a:pt x="39247" y="12739"/>
                </a:moveTo>
                <a:cubicBezTo>
                  <a:pt x="35200" y="18473"/>
                  <a:pt x="28618" y="21883"/>
                  <a:pt x="21600" y="21883"/>
                </a:cubicBezTo>
                <a:cubicBezTo>
                  <a:pt x="9670" y="21884"/>
                  <a:pt x="0" y="12213"/>
                  <a:pt x="0" y="284"/>
                </a:cubicBezTo>
                <a:cubicBezTo>
                  <a:pt x="0" y="189"/>
                  <a:pt x="0" y="94"/>
                  <a:pt x="1" y="-1"/>
                </a:cubicBezTo>
              </a:path>
              <a:path w="39247" h="21884" stroke="0" extrusionOk="0">
                <a:moveTo>
                  <a:pt x="39247" y="12739"/>
                </a:moveTo>
                <a:cubicBezTo>
                  <a:pt x="35200" y="18473"/>
                  <a:pt x="28618" y="21883"/>
                  <a:pt x="21600" y="21883"/>
                </a:cubicBezTo>
                <a:cubicBezTo>
                  <a:pt x="9670" y="21884"/>
                  <a:pt x="0" y="12213"/>
                  <a:pt x="0" y="284"/>
                </a:cubicBezTo>
                <a:cubicBezTo>
                  <a:pt x="0" y="189"/>
                  <a:pt x="0" y="94"/>
                  <a:pt x="1" y="-1"/>
                </a:cubicBezTo>
                <a:lnTo>
                  <a:pt x="21600" y="284"/>
                </a:lnTo>
                <a:close/>
              </a:path>
            </a:pathLst>
          </a:custGeom>
          <a:noFill/>
          <a:ln w="76200" cap="rnd">
            <a:solidFill>
              <a:srgbClr val="8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4717780" y="3880478"/>
            <a:ext cx="1319212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 smtClean="0">
                <a:latin typeface="Helvetica" charset="0"/>
              </a:rPr>
              <a:t>Entrant</a:t>
            </a:r>
            <a:endParaRPr lang="en-US" sz="1700" b="1" dirty="0">
              <a:latin typeface="Helvetica" charset="0"/>
            </a:endParaRPr>
          </a:p>
          <a:p>
            <a:pPr algn="ctr" defTabSz="898525"/>
            <a:r>
              <a:rPr lang="en-US" sz="1700" b="1" dirty="0">
                <a:latin typeface="Helvetica" charset="0"/>
              </a:rPr>
              <a:t>Lobbying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Investment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86" name="Arc 38"/>
          <p:cNvSpPr>
            <a:spLocks/>
          </p:cNvSpPr>
          <p:nvPr/>
        </p:nvSpPr>
        <p:spPr bwMode="auto">
          <a:xfrm rot="9875307" flipV="1">
            <a:off x="4795567" y="4683753"/>
            <a:ext cx="549275" cy="798513"/>
          </a:xfrm>
          <a:custGeom>
            <a:avLst/>
            <a:gdLst>
              <a:gd name="G0" fmla="+- 20630 0 0"/>
              <a:gd name="G1" fmla="+- 0 0 0"/>
              <a:gd name="G2" fmla="+- 21600 0 0"/>
              <a:gd name="T0" fmla="*/ 17064 w 20630"/>
              <a:gd name="T1" fmla="*/ 21303 h 21303"/>
              <a:gd name="T2" fmla="*/ 0 w 20630"/>
              <a:gd name="T3" fmla="*/ 6399 h 21303"/>
              <a:gd name="T4" fmla="*/ 20630 w 20630"/>
              <a:gd name="T5" fmla="*/ 0 h 2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30" h="21303" fill="none" extrusionOk="0">
                <a:moveTo>
                  <a:pt x="17063" y="21303"/>
                </a:moveTo>
                <a:cubicBezTo>
                  <a:pt x="9017" y="19956"/>
                  <a:pt x="2416" y="14191"/>
                  <a:pt x="-1" y="6399"/>
                </a:cubicBezTo>
              </a:path>
              <a:path w="20630" h="21303" stroke="0" extrusionOk="0">
                <a:moveTo>
                  <a:pt x="17063" y="21303"/>
                </a:moveTo>
                <a:cubicBezTo>
                  <a:pt x="9017" y="19956"/>
                  <a:pt x="2416" y="14191"/>
                  <a:pt x="-1" y="6399"/>
                </a:cubicBezTo>
                <a:lnTo>
                  <a:pt x="20630" y="0"/>
                </a:lnTo>
                <a:close/>
              </a:path>
            </a:pathLst>
          </a:custGeom>
          <a:noFill/>
          <a:ln w="76200" cap="rnd">
            <a:solidFill>
              <a:srgbClr val="8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1862468" y="5292251"/>
            <a:ext cx="1346585" cy="87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 smtClean="0">
                <a:latin typeface="Helvetica" charset="0"/>
              </a:rPr>
              <a:t>Strength of </a:t>
            </a:r>
            <a:endParaRPr lang="en-US" sz="1700" b="1" dirty="0">
              <a:latin typeface="Helvetica" charset="0"/>
            </a:endParaRPr>
          </a:p>
          <a:p>
            <a:pPr algn="ctr" defTabSz="898525"/>
            <a:r>
              <a:rPr lang="en-US" sz="1700" b="1" dirty="0" smtClean="0">
                <a:latin typeface="Helvetica" charset="0"/>
              </a:rPr>
              <a:t>Incumbent</a:t>
            </a:r>
            <a:endParaRPr lang="en-US" sz="1700" b="1" dirty="0">
              <a:latin typeface="Helvetica" charset="0"/>
            </a:endParaRPr>
          </a:p>
          <a:p>
            <a:pPr algn="ctr" defTabSz="898525"/>
            <a:r>
              <a:rPr lang="en-US" sz="1700" b="1" dirty="0">
                <a:latin typeface="Helvetica" charset="0"/>
              </a:rPr>
              <a:t>Case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88" name="Arc 40"/>
          <p:cNvSpPr>
            <a:spLocks/>
          </p:cNvSpPr>
          <p:nvPr/>
        </p:nvSpPr>
        <p:spPr bwMode="auto">
          <a:xfrm rot="8644540" flipH="1">
            <a:off x="3931184" y="4474203"/>
            <a:ext cx="574675" cy="65722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9017 w 21600"/>
              <a:gd name="T1" fmla="*/ 17556 h 17556"/>
              <a:gd name="T2" fmla="*/ 0 w 21600"/>
              <a:gd name="T3" fmla="*/ 0 h 17556"/>
              <a:gd name="T4" fmla="*/ 21600 w 21600"/>
              <a:gd name="T5" fmla="*/ 0 h 17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556" fill="none" extrusionOk="0">
                <a:moveTo>
                  <a:pt x="9016" y="17556"/>
                </a:moveTo>
                <a:cubicBezTo>
                  <a:pt x="3357" y="13499"/>
                  <a:pt x="-1" y="6963"/>
                  <a:pt x="-1" y="-1"/>
                </a:cubicBezTo>
              </a:path>
              <a:path w="21600" h="17556" stroke="0" extrusionOk="0">
                <a:moveTo>
                  <a:pt x="9016" y="17556"/>
                </a:moveTo>
                <a:cubicBezTo>
                  <a:pt x="3357" y="13499"/>
                  <a:pt x="-1" y="6963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76200" cap="rnd">
            <a:solidFill>
              <a:srgbClr val="8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" name="Arc 41"/>
          <p:cNvSpPr>
            <a:spLocks/>
          </p:cNvSpPr>
          <p:nvPr/>
        </p:nvSpPr>
        <p:spPr bwMode="auto">
          <a:xfrm rot="13500000" flipH="1">
            <a:off x="4852510" y="1750261"/>
            <a:ext cx="748210" cy="1066307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545 w 21600"/>
              <a:gd name="T1" fmla="*/ 10170 h 10170"/>
              <a:gd name="T2" fmla="*/ 0 w 21600"/>
              <a:gd name="T3" fmla="*/ 0 h 10170"/>
              <a:gd name="T4" fmla="*/ 21600 w 21600"/>
              <a:gd name="T5" fmla="*/ 0 h 10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0170" fill="none" extrusionOk="0">
                <a:moveTo>
                  <a:pt x="2544" y="10170"/>
                </a:moveTo>
                <a:cubicBezTo>
                  <a:pt x="873" y="7040"/>
                  <a:pt x="-1" y="3547"/>
                  <a:pt x="-1" y="-1"/>
                </a:cubicBezTo>
              </a:path>
              <a:path w="21600" h="10170" stroke="0" extrusionOk="0">
                <a:moveTo>
                  <a:pt x="2544" y="10170"/>
                </a:moveTo>
                <a:cubicBezTo>
                  <a:pt x="873" y="7040"/>
                  <a:pt x="-1" y="3547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76200" cap="rnd">
            <a:solidFill>
              <a:srgbClr val="FF8214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D650E"/>
              </a:solidFill>
            </a:endParaRP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4860032" y="908720"/>
            <a:ext cx="14128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8931" tIns="43685" rIns="88931" bIns="43685">
            <a:spAutoFit/>
          </a:bodyPr>
          <a:lstStyle/>
          <a:p>
            <a:pPr algn="ctr" defTabSz="898525"/>
            <a:r>
              <a:rPr lang="en-US" sz="1700" b="1" dirty="0" smtClean="0">
                <a:latin typeface="Helvetica" charset="0"/>
              </a:rPr>
              <a:t>Entrant</a:t>
            </a:r>
            <a:endParaRPr lang="en-US" sz="1700" b="1" dirty="0">
              <a:latin typeface="Helvetica" charset="0"/>
            </a:endParaRPr>
          </a:p>
          <a:p>
            <a:pPr algn="ctr" defTabSz="898525"/>
            <a:r>
              <a:rPr lang="en-US" sz="1700" b="1" dirty="0">
                <a:latin typeface="Helvetica" charset="0"/>
              </a:rPr>
              <a:t>Litigation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Investment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6240288" y="4245603"/>
            <a:ext cx="1716088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>
                <a:latin typeface="Helvetica" charset="0"/>
              </a:rPr>
              <a:t>Consumer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Dissatisfaction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 flipH="1">
            <a:off x="3563888" y="1916832"/>
            <a:ext cx="76200" cy="2133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>
            <a:off x="6843442" y="4931403"/>
            <a:ext cx="304800" cy="381000"/>
          </a:xfrm>
          <a:prstGeom prst="line">
            <a:avLst/>
          </a:prstGeom>
          <a:noFill/>
          <a:ln w="76200" cmpd="sng">
            <a:solidFill>
              <a:srgbClr val="8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4" name="Rectangle 56"/>
          <p:cNvSpPr>
            <a:spLocks noChangeArrowheads="1"/>
          </p:cNvSpPr>
          <p:nvPr/>
        </p:nvSpPr>
        <p:spPr bwMode="auto">
          <a:xfrm>
            <a:off x="6614842" y="5388603"/>
            <a:ext cx="161925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>
                <a:latin typeface="Helvetica" charset="0"/>
              </a:rPr>
              <a:t>Legislative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Sympathy for </a:t>
            </a:r>
          </a:p>
          <a:p>
            <a:pPr algn="ctr" defTabSz="898525"/>
            <a:r>
              <a:rPr lang="en-US" sz="1700" b="1" dirty="0" smtClean="0">
                <a:latin typeface="Helvetica" charset="0"/>
              </a:rPr>
              <a:t>Entrant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 flipH="1" flipV="1">
            <a:off x="3995936" y="1412774"/>
            <a:ext cx="864096" cy="72009"/>
          </a:xfrm>
          <a:prstGeom prst="line">
            <a:avLst/>
          </a:prstGeom>
          <a:noFill/>
          <a:ln w="57150">
            <a:solidFill>
              <a:srgbClr val="FF82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D650E"/>
              </a:solidFill>
            </a:endParaRPr>
          </a:p>
        </p:txBody>
      </p:sp>
      <p:sp>
        <p:nvSpPr>
          <p:cNvPr id="2107" name="Arc 59"/>
          <p:cNvSpPr>
            <a:spLocks/>
          </p:cNvSpPr>
          <p:nvPr/>
        </p:nvSpPr>
        <p:spPr bwMode="auto">
          <a:xfrm rot="13500000" flipH="1">
            <a:off x="2271442" y="892803"/>
            <a:ext cx="573088" cy="795338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17505 w 21600"/>
              <a:gd name="T1" fmla="*/ 21208 h 21208"/>
              <a:gd name="T2" fmla="*/ 0 w 21600"/>
              <a:gd name="T3" fmla="*/ 0 h 21208"/>
              <a:gd name="T4" fmla="*/ 21600 w 21600"/>
              <a:gd name="T5" fmla="*/ 0 h 2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08" fill="none" extrusionOk="0">
                <a:moveTo>
                  <a:pt x="17504" y="21208"/>
                </a:moveTo>
                <a:cubicBezTo>
                  <a:pt x="7342" y="19245"/>
                  <a:pt x="-1" y="10350"/>
                  <a:pt x="-1" y="-1"/>
                </a:cubicBezTo>
              </a:path>
              <a:path w="21600" h="21208" stroke="0" extrusionOk="0">
                <a:moveTo>
                  <a:pt x="17504" y="21208"/>
                </a:moveTo>
                <a:cubicBezTo>
                  <a:pt x="7342" y="19245"/>
                  <a:pt x="-1" y="10350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76200" cap="rnd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" name="Arc 61"/>
          <p:cNvSpPr>
            <a:spLocks/>
          </p:cNvSpPr>
          <p:nvPr/>
        </p:nvSpPr>
        <p:spPr bwMode="auto">
          <a:xfrm rot="937288" flipV="1">
            <a:off x="577580" y="5388603"/>
            <a:ext cx="6400800" cy="11604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111 w 43200"/>
              <a:gd name="T1" fmla="*/ 28437 h 28437"/>
              <a:gd name="T2" fmla="*/ 43189 w 43200"/>
              <a:gd name="T3" fmla="*/ 22272 h 28437"/>
              <a:gd name="T4" fmla="*/ 21600 w 43200"/>
              <a:gd name="T5" fmla="*/ 21600 h 28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8437" fill="none" extrusionOk="0">
                <a:moveTo>
                  <a:pt x="1110" y="28437"/>
                </a:moveTo>
                <a:cubicBezTo>
                  <a:pt x="375" y="26232"/>
                  <a:pt x="0" y="2392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1824"/>
                  <a:pt x="43196" y="22048"/>
                  <a:pt x="43189" y="22272"/>
                </a:cubicBezTo>
              </a:path>
              <a:path w="43200" h="28437" stroke="0" extrusionOk="0">
                <a:moveTo>
                  <a:pt x="1110" y="28437"/>
                </a:moveTo>
                <a:cubicBezTo>
                  <a:pt x="375" y="26232"/>
                  <a:pt x="0" y="2392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1824"/>
                  <a:pt x="43196" y="22048"/>
                  <a:pt x="43189" y="22272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F8214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D650E"/>
              </a:solidFill>
            </a:endParaRPr>
          </a:p>
        </p:txBody>
      </p:sp>
      <p:sp>
        <p:nvSpPr>
          <p:cNvPr id="2110" name="Arc 62"/>
          <p:cNvSpPr>
            <a:spLocks/>
          </p:cNvSpPr>
          <p:nvPr/>
        </p:nvSpPr>
        <p:spPr bwMode="auto">
          <a:xfrm rot="18900000" flipH="1">
            <a:off x="6522085" y="1495955"/>
            <a:ext cx="897550" cy="3074002"/>
          </a:xfrm>
          <a:custGeom>
            <a:avLst/>
            <a:gdLst>
              <a:gd name="G0" fmla="+- 21600 0 0"/>
              <a:gd name="G1" fmla="+- 14154 0 0"/>
              <a:gd name="G2" fmla="+- 21600 0 0"/>
              <a:gd name="T0" fmla="*/ 17999 w 21600"/>
              <a:gd name="T1" fmla="*/ 35451 h 35451"/>
              <a:gd name="T2" fmla="*/ 5284 w 21600"/>
              <a:gd name="T3" fmla="*/ 0 h 35451"/>
              <a:gd name="T4" fmla="*/ 21600 w 21600"/>
              <a:gd name="T5" fmla="*/ 14154 h 35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5451" fill="none" extrusionOk="0">
                <a:moveTo>
                  <a:pt x="17998" y="35451"/>
                </a:moveTo>
                <a:cubicBezTo>
                  <a:pt x="7606" y="33694"/>
                  <a:pt x="0" y="24693"/>
                  <a:pt x="0" y="14154"/>
                </a:cubicBezTo>
                <a:cubicBezTo>
                  <a:pt x="0" y="8953"/>
                  <a:pt x="1876" y="3928"/>
                  <a:pt x="5283" y="-1"/>
                </a:cubicBezTo>
              </a:path>
              <a:path w="21600" h="35451" stroke="0" extrusionOk="0">
                <a:moveTo>
                  <a:pt x="17998" y="35451"/>
                </a:moveTo>
                <a:cubicBezTo>
                  <a:pt x="7606" y="33694"/>
                  <a:pt x="0" y="24693"/>
                  <a:pt x="0" y="14154"/>
                </a:cubicBezTo>
                <a:cubicBezTo>
                  <a:pt x="0" y="8953"/>
                  <a:pt x="1876" y="3928"/>
                  <a:pt x="5283" y="-1"/>
                </a:cubicBezTo>
                <a:lnTo>
                  <a:pt x="21600" y="14154"/>
                </a:lnTo>
                <a:close/>
              </a:path>
            </a:pathLst>
          </a:custGeom>
          <a:noFill/>
          <a:ln w="76200" cap="rnd">
            <a:solidFill>
              <a:srgbClr val="FF8214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D650E"/>
              </a:solidFill>
            </a:endParaRPr>
          </a:p>
        </p:txBody>
      </p:sp>
      <p:sp>
        <p:nvSpPr>
          <p:cNvPr id="2111" name="Arc 63"/>
          <p:cNvSpPr>
            <a:spLocks/>
          </p:cNvSpPr>
          <p:nvPr/>
        </p:nvSpPr>
        <p:spPr bwMode="auto">
          <a:xfrm rot="2799347">
            <a:off x="3613633" y="1540920"/>
            <a:ext cx="6417882" cy="2209596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111 w 43200"/>
              <a:gd name="T1" fmla="*/ 28437 h 28437"/>
              <a:gd name="T2" fmla="*/ 43189 w 43200"/>
              <a:gd name="T3" fmla="*/ 22272 h 28437"/>
              <a:gd name="T4" fmla="*/ 21600 w 43200"/>
              <a:gd name="T5" fmla="*/ 21600 h 28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8437" fill="none" extrusionOk="0">
                <a:moveTo>
                  <a:pt x="1110" y="28437"/>
                </a:moveTo>
                <a:cubicBezTo>
                  <a:pt x="375" y="26232"/>
                  <a:pt x="0" y="2392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1824"/>
                  <a:pt x="43196" y="22048"/>
                  <a:pt x="43189" y="22272"/>
                </a:cubicBezTo>
              </a:path>
              <a:path w="43200" h="28437" stroke="0" extrusionOk="0">
                <a:moveTo>
                  <a:pt x="1110" y="28437"/>
                </a:moveTo>
                <a:cubicBezTo>
                  <a:pt x="375" y="26232"/>
                  <a:pt x="0" y="2392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1824"/>
                  <a:pt x="43196" y="22048"/>
                  <a:pt x="43189" y="22272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F8214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D650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3385" y="1484784"/>
            <a:ext cx="394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3661" y="4911551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3701" y="3414192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63688" y="3265820"/>
            <a:ext cx="394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63688" y="4777988"/>
            <a:ext cx="394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99608" y="4633972"/>
            <a:ext cx="3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43808" y="2852936"/>
            <a:ext cx="3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75856" y="3687415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43808" y="620688"/>
            <a:ext cx="3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139952" y="3068960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95936" y="4479503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727877" y="5085184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72000" y="6093296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7" name="Line 54"/>
          <p:cNvSpPr>
            <a:spLocks noChangeShapeType="1"/>
          </p:cNvSpPr>
          <p:nvPr/>
        </p:nvSpPr>
        <p:spPr bwMode="auto">
          <a:xfrm>
            <a:off x="6012160" y="4149080"/>
            <a:ext cx="448816" cy="236984"/>
          </a:xfrm>
          <a:prstGeom prst="line">
            <a:avLst/>
          </a:prstGeom>
          <a:noFill/>
          <a:ln w="76200" cmpd="sng">
            <a:solidFill>
              <a:srgbClr val="8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300192" y="3933056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88040" y="6002124"/>
            <a:ext cx="3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63888" y="548680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2" name="Rectangle 27"/>
          <p:cNvSpPr>
            <a:spLocks noChangeArrowheads="1"/>
          </p:cNvSpPr>
          <p:nvPr/>
        </p:nvSpPr>
        <p:spPr bwMode="auto">
          <a:xfrm>
            <a:off x="6012160" y="2708920"/>
            <a:ext cx="1076648" cy="87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 smtClean="0">
                <a:latin typeface="Helvetica" charset="0"/>
              </a:rPr>
              <a:t>New </a:t>
            </a:r>
          </a:p>
          <a:p>
            <a:pPr algn="ctr" defTabSz="898525"/>
            <a:r>
              <a:rPr lang="en-US" sz="1700" b="1" dirty="0" smtClean="0">
                <a:latin typeface="Helvetica" charset="0"/>
              </a:rPr>
              <a:t>Services</a:t>
            </a:r>
          </a:p>
          <a:p>
            <a:pPr algn="ctr" defTabSz="898525"/>
            <a:r>
              <a:rPr lang="en-US" sz="1700" b="1" dirty="0" smtClean="0">
                <a:latin typeface="Helvetica" charset="0"/>
              </a:rPr>
              <a:t> offered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53" name="Arc 59"/>
          <p:cNvSpPr>
            <a:spLocks/>
          </p:cNvSpPr>
          <p:nvPr/>
        </p:nvSpPr>
        <p:spPr bwMode="auto">
          <a:xfrm rot="13500000" flipH="1">
            <a:off x="5075527" y="2328191"/>
            <a:ext cx="1317098" cy="895128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17505 w 21600"/>
              <a:gd name="T1" fmla="*/ 21208 h 21208"/>
              <a:gd name="T2" fmla="*/ 0 w 21600"/>
              <a:gd name="T3" fmla="*/ 0 h 21208"/>
              <a:gd name="T4" fmla="*/ 21600 w 21600"/>
              <a:gd name="T5" fmla="*/ 0 h 2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08" fill="none" extrusionOk="0">
                <a:moveTo>
                  <a:pt x="17504" y="21208"/>
                </a:moveTo>
                <a:cubicBezTo>
                  <a:pt x="7342" y="19245"/>
                  <a:pt x="-1" y="10350"/>
                  <a:pt x="-1" y="-1"/>
                </a:cubicBezTo>
              </a:path>
              <a:path w="21600" h="21208" stroke="0" extrusionOk="0">
                <a:moveTo>
                  <a:pt x="17504" y="21208"/>
                </a:moveTo>
                <a:cubicBezTo>
                  <a:pt x="7342" y="19245"/>
                  <a:pt x="-1" y="10350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76200" cap="rnd">
            <a:solidFill>
              <a:srgbClr val="8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863781" y="2535287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6876256" y="3645024"/>
            <a:ext cx="72008" cy="648072"/>
          </a:xfrm>
          <a:prstGeom prst="line">
            <a:avLst/>
          </a:prstGeom>
          <a:noFill/>
          <a:ln w="76200" cmpd="sng">
            <a:solidFill>
              <a:srgbClr val="8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943901" y="3870813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991573" y="1023119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5648" y="-27384"/>
            <a:ext cx="8825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8214"/>
                </a:solidFill>
              </a:rPr>
              <a:t>Step 4:  Arms race and/or gridlock; How to get to win-win?</a:t>
            </a:r>
            <a:endParaRPr lang="en-US" b="1" dirty="0">
              <a:solidFill>
                <a:srgbClr val="FF82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7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6574"/>
            <a:ext cx="7772400" cy="1470025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AT&amp;T shreds PCAST's shared spectrum vision* 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49" y="5041955"/>
            <a:ext cx="88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*http://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www.fiercebroadbandwireless.com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/story/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att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-shreds-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pcasts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-shared-spectrum-vision/2012-08-05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818688"/>
            <a:ext cx="72389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US Lawmakers Question Plans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for Spectrum Sharing**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249" y="5642517"/>
            <a:ext cx="8860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**http://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www.pcworld.com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/article/262290/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us_lawmakers_question_plans_for_spectrum_sharing.html</a:t>
            </a:r>
            <a:endParaRPr lang="en-US" sz="16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282" y="3504168"/>
            <a:ext cx="7691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800000"/>
                </a:solidFill>
                <a:latin typeface="Calibri"/>
                <a:ea typeface="+mn-ea"/>
                <a:cs typeface="+mn-cs"/>
              </a:rPr>
              <a:t>ITIF's Bennett says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800000"/>
                </a:solidFill>
                <a:latin typeface="Calibri"/>
                <a:ea typeface="+mn-ea"/>
                <a:cs typeface="+mn-cs"/>
              </a:rPr>
              <a:t>PCAST Spectrum Report Impractical***</a:t>
            </a:r>
            <a:endParaRPr lang="en-US" sz="3600" dirty="0" smtClean="0">
              <a:solidFill>
                <a:srgbClr val="8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49" y="6241534"/>
            <a:ext cx="8607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***http://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www.itif.org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/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pressrelease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/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itifs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bennett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-says-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pcast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-spectrum-report-impractical</a:t>
            </a:r>
          </a:p>
        </p:txBody>
      </p:sp>
    </p:spTree>
    <p:extLst>
      <p:ext uri="{BB962C8B-B14F-4D97-AF65-F5344CB8AC3E}">
        <p14:creationId xmlns:p14="http://schemas.microsoft.com/office/powerpoint/2010/main" val="265258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7808"/>
            <a:ext cx="8915400" cy="1143000"/>
          </a:xfrm>
        </p:spPr>
        <p:txBody>
          <a:bodyPr lIns="92075" tIns="46038" rIns="92075" bIns="46038" anchor="b"/>
          <a:lstStyle/>
          <a:p>
            <a:r>
              <a:rPr lang="en-US" altLang="zh-CN" b="1" dirty="0">
                <a:solidFill>
                  <a:srgbClr val="FF0000"/>
                </a:solidFill>
                <a:latin typeface="Arial Narrow" charset="0"/>
                <a:ea typeface="ＭＳ Ｐゴシック" charset="0"/>
                <a:cs typeface="宋体" charset="0"/>
              </a:rPr>
              <a:t>Innovation Dynamics can be </a:t>
            </a:r>
            <a:br>
              <a:rPr lang="en-US" altLang="zh-CN" b="1" dirty="0">
                <a:solidFill>
                  <a:srgbClr val="FF0000"/>
                </a:solidFill>
                <a:latin typeface="Arial Narrow" charset="0"/>
                <a:ea typeface="ＭＳ Ｐゴシック" charset="0"/>
                <a:cs typeface="宋体" charset="0"/>
              </a:rPr>
            </a:br>
            <a:r>
              <a:rPr lang="en-US" altLang="zh-CN" sz="3000" b="1" dirty="0">
                <a:solidFill>
                  <a:schemeClr val="accent2"/>
                </a:solidFill>
                <a:latin typeface="Arial Narrow" charset="0"/>
                <a:ea typeface="ＭＳ Ｐゴシック" charset="0"/>
                <a:cs typeface="宋体" charset="0"/>
              </a:rPr>
              <a:t>RADICAL</a:t>
            </a:r>
            <a:r>
              <a:rPr lang="en-US" altLang="zh-CN" sz="3000" b="1" dirty="0">
                <a:solidFill>
                  <a:srgbClr val="FF0000"/>
                </a:solidFill>
                <a:latin typeface="Arial Narrow" charset="0"/>
                <a:ea typeface="ＭＳ Ｐゴシック" charset="0"/>
                <a:cs typeface="宋体" charset="0"/>
              </a:rPr>
              <a:t> </a:t>
            </a:r>
            <a:r>
              <a:rPr lang="en-US" altLang="zh-CN" sz="3000" b="1" i="1" dirty="0">
                <a:solidFill>
                  <a:srgbClr val="FF0000"/>
                </a:solidFill>
                <a:latin typeface="Arial Narrow" charset="0"/>
                <a:ea typeface="ＭＳ Ｐゴシック" charset="0"/>
                <a:cs typeface="宋体" charset="0"/>
              </a:rPr>
              <a:t>(disruptive)</a:t>
            </a:r>
            <a:r>
              <a:rPr lang="en-US" altLang="zh-CN" sz="3000" b="1" dirty="0">
                <a:solidFill>
                  <a:srgbClr val="FF0000"/>
                </a:solidFill>
                <a:latin typeface="Arial Narrow" charset="0"/>
                <a:ea typeface="ＭＳ Ｐゴシック" charset="0"/>
                <a:cs typeface="宋体" charset="0"/>
              </a:rPr>
              <a:t> or </a:t>
            </a:r>
            <a:r>
              <a:rPr lang="en-US" altLang="zh-CN" sz="3000" b="1" dirty="0">
                <a:solidFill>
                  <a:schemeClr val="accent2"/>
                </a:solidFill>
                <a:latin typeface="Arial Narrow" charset="0"/>
                <a:ea typeface="ＭＳ Ｐゴシック" charset="0"/>
                <a:cs typeface="宋体" charset="0"/>
              </a:rPr>
              <a:t>INCREMENTAL</a:t>
            </a:r>
            <a:r>
              <a:rPr lang="en-US" altLang="zh-CN" sz="3000" b="1" dirty="0">
                <a:solidFill>
                  <a:srgbClr val="FF0000"/>
                </a:solidFill>
                <a:latin typeface="Arial Narrow" charset="0"/>
                <a:ea typeface="ＭＳ Ｐゴシック" charset="0"/>
                <a:cs typeface="宋体" charset="0"/>
              </a:rPr>
              <a:t> </a:t>
            </a:r>
            <a:r>
              <a:rPr lang="en-US" altLang="zh-CN" sz="3000" b="1" i="1" dirty="0">
                <a:solidFill>
                  <a:srgbClr val="FF0000"/>
                </a:solidFill>
                <a:latin typeface="Arial Narrow" charset="0"/>
                <a:ea typeface="ＭＳ Ｐゴシック" charset="0"/>
                <a:cs typeface="宋体" charset="0"/>
              </a:rPr>
              <a:t>(sustaining</a:t>
            </a:r>
            <a:r>
              <a:rPr lang="en-US" altLang="zh-CN" sz="3000" b="1" i="1" dirty="0" smtClean="0">
                <a:solidFill>
                  <a:srgbClr val="FF0000"/>
                </a:solidFill>
                <a:latin typeface="Arial Narrow" charset="0"/>
                <a:ea typeface="ＭＳ Ｐゴシック" charset="0"/>
                <a:cs typeface="宋体" charset="0"/>
              </a:rPr>
              <a:t>)</a:t>
            </a:r>
            <a:br>
              <a:rPr lang="en-US" altLang="zh-CN" sz="3000" b="1" i="1" dirty="0" smtClean="0">
                <a:solidFill>
                  <a:srgbClr val="FF0000"/>
                </a:solidFill>
                <a:latin typeface="Arial Narrow" charset="0"/>
                <a:ea typeface="ＭＳ Ｐゴシック" charset="0"/>
                <a:cs typeface="宋体" charset="0"/>
              </a:rPr>
            </a:br>
            <a:r>
              <a:rPr lang="en-US" altLang="zh-CN" sz="3000" b="1" i="1" dirty="0" smtClean="0">
                <a:solidFill>
                  <a:srgbClr val="800000"/>
                </a:solidFill>
                <a:latin typeface="Arial Narrow" charset="0"/>
                <a:ea typeface="ＭＳ Ｐゴシック" charset="0"/>
                <a:cs typeface="宋体" charset="0"/>
              </a:rPr>
              <a:t>THE MECHANISMS ARE DIFFERENT</a:t>
            </a:r>
            <a:endParaRPr lang="en-US" altLang="zh-CN" b="1" dirty="0">
              <a:solidFill>
                <a:srgbClr val="800000"/>
              </a:solidFill>
              <a:latin typeface="Arial Narrow" charset="0"/>
              <a:ea typeface="ＭＳ Ｐゴシック" charset="0"/>
              <a:cs typeface="宋体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 rot="-5400000">
            <a:off x="-966787" y="3176588"/>
            <a:ext cx="2668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zh-CN" sz="3200" b="1">
                <a:solidFill>
                  <a:schemeClr val="tx2"/>
                </a:solidFill>
                <a:cs typeface="宋体" charset="0"/>
              </a:rPr>
              <a:t>Performance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953000" y="6307138"/>
            <a:ext cx="1133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zh-CN" sz="3200" b="1">
                <a:solidFill>
                  <a:schemeClr val="tx2"/>
                </a:solidFill>
                <a:cs typeface="宋体" charset="0"/>
              </a:rPr>
              <a:t>Time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827584" y="1916832"/>
            <a:ext cx="10616" cy="4404593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838200" y="6324600"/>
            <a:ext cx="7467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1143000" y="4869160"/>
            <a:ext cx="1268760" cy="1368152"/>
            <a:chOff x="1488" y="1345"/>
            <a:chExt cx="2209" cy="2159"/>
          </a:xfrm>
        </p:grpSpPr>
        <p:sp>
          <p:nvSpPr>
            <p:cNvPr id="22543" name="Arc 8"/>
            <p:cNvSpPr>
              <a:spLocks/>
            </p:cNvSpPr>
            <p:nvPr/>
          </p:nvSpPr>
          <p:spPr bwMode="auto">
            <a:xfrm>
              <a:off x="1488" y="2352"/>
              <a:ext cx="1104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635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Arc 9"/>
            <p:cNvSpPr>
              <a:spLocks/>
            </p:cNvSpPr>
            <p:nvPr/>
          </p:nvSpPr>
          <p:spPr bwMode="auto">
            <a:xfrm>
              <a:off x="2593" y="1345"/>
              <a:ext cx="1104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21599"/>
                  </a:moveTo>
                  <a:cubicBezTo>
                    <a:pt x="-1" y="9678"/>
                    <a:pt x="9658" y="11"/>
                    <a:pt x="21580" y="0"/>
                  </a:cubicBezTo>
                </a:path>
                <a:path w="21600" h="21600" stroke="0" extrusionOk="0">
                  <a:moveTo>
                    <a:pt x="-1" y="21599"/>
                  </a:moveTo>
                  <a:cubicBezTo>
                    <a:pt x="-1" y="9678"/>
                    <a:pt x="9658" y="11"/>
                    <a:pt x="21580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635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6" name="Group 10"/>
          <p:cNvGrpSpPr>
            <a:grpSpLocks/>
          </p:cNvGrpSpPr>
          <p:nvPr/>
        </p:nvGrpSpPr>
        <p:grpSpPr bwMode="auto">
          <a:xfrm>
            <a:off x="2267744" y="4005064"/>
            <a:ext cx="1944216" cy="1363291"/>
            <a:chOff x="3408" y="1"/>
            <a:chExt cx="2209" cy="2159"/>
          </a:xfrm>
        </p:grpSpPr>
        <p:sp>
          <p:nvSpPr>
            <p:cNvPr id="22541" name="Arc 11"/>
            <p:cNvSpPr>
              <a:spLocks/>
            </p:cNvSpPr>
            <p:nvPr/>
          </p:nvSpPr>
          <p:spPr bwMode="auto">
            <a:xfrm>
              <a:off x="3408" y="1008"/>
              <a:ext cx="1104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635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Arc 12"/>
            <p:cNvSpPr>
              <a:spLocks/>
            </p:cNvSpPr>
            <p:nvPr/>
          </p:nvSpPr>
          <p:spPr bwMode="auto">
            <a:xfrm>
              <a:off x="4513" y="1"/>
              <a:ext cx="1104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21599"/>
                  </a:moveTo>
                  <a:cubicBezTo>
                    <a:pt x="-1" y="9678"/>
                    <a:pt x="9658" y="11"/>
                    <a:pt x="21580" y="0"/>
                  </a:cubicBezTo>
                </a:path>
                <a:path w="21600" h="21600" stroke="0" extrusionOk="0">
                  <a:moveTo>
                    <a:pt x="-1" y="21599"/>
                  </a:moveTo>
                  <a:cubicBezTo>
                    <a:pt x="-1" y="9678"/>
                    <a:pt x="9658" y="11"/>
                    <a:pt x="21580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635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7" name="Group 13"/>
          <p:cNvGrpSpPr>
            <a:grpSpLocks/>
          </p:cNvGrpSpPr>
          <p:nvPr/>
        </p:nvGrpSpPr>
        <p:grpSpPr bwMode="auto">
          <a:xfrm>
            <a:off x="3995936" y="2924944"/>
            <a:ext cx="1728192" cy="1472952"/>
            <a:chOff x="3408" y="1"/>
            <a:chExt cx="2209" cy="2159"/>
          </a:xfrm>
        </p:grpSpPr>
        <p:sp>
          <p:nvSpPr>
            <p:cNvPr id="22539" name="Arc 14"/>
            <p:cNvSpPr>
              <a:spLocks/>
            </p:cNvSpPr>
            <p:nvPr/>
          </p:nvSpPr>
          <p:spPr bwMode="auto">
            <a:xfrm>
              <a:off x="3408" y="1008"/>
              <a:ext cx="1104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635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Arc 15"/>
            <p:cNvSpPr>
              <a:spLocks/>
            </p:cNvSpPr>
            <p:nvPr/>
          </p:nvSpPr>
          <p:spPr bwMode="auto">
            <a:xfrm>
              <a:off x="4513" y="1"/>
              <a:ext cx="1104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21599"/>
                  </a:moveTo>
                  <a:cubicBezTo>
                    <a:pt x="-1" y="9678"/>
                    <a:pt x="9658" y="11"/>
                    <a:pt x="21580" y="0"/>
                  </a:cubicBezTo>
                </a:path>
                <a:path w="21600" h="21600" stroke="0" extrusionOk="0">
                  <a:moveTo>
                    <a:pt x="-1" y="21599"/>
                  </a:moveTo>
                  <a:cubicBezTo>
                    <a:pt x="-1" y="9678"/>
                    <a:pt x="9658" y="11"/>
                    <a:pt x="21580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635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E2B3624C-3B02-DB41-9824-E3428EC7EC33}" type="slidenum">
              <a:rPr lang="en-US" sz="1600"/>
              <a:pPr/>
              <a:t>14</a:t>
            </a:fld>
            <a:endParaRPr lang="en-US" sz="1400"/>
          </a:p>
        </p:txBody>
      </p:sp>
      <p:sp>
        <p:nvSpPr>
          <p:cNvPr id="129027" name="Rectangle 2"/>
          <p:cNvSpPr>
            <a:spLocks noChangeArrowheads="1"/>
          </p:cNvSpPr>
          <p:nvPr/>
        </p:nvSpPr>
        <p:spPr bwMode="auto">
          <a:xfrm>
            <a:off x="107504" y="1628800"/>
            <a:ext cx="8915400" cy="501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1" tIns="43685" rIns="88931" bIns="43685">
            <a:spAutoFit/>
          </a:bodyPr>
          <a:lstStyle/>
          <a:p>
            <a:pPr defTabSz="898525"/>
            <a:r>
              <a:rPr lang="en-US" altLang="zh-CN" sz="3600" b="1" dirty="0">
                <a:solidFill>
                  <a:srgbClr val="2213FF"/>
                </a:solidFill>
                <a:latin typeface="Palatino" charset="0"/>
                <a:ea typeface="SimSun" charset="0"/>
                <a:cs typeface="SimSun" charset="0"/>
              </a:rPr>
              <a:t>Performance Push</a:t>
            </a:r>
            <a:endParaRPr lang="en-US" altLang="zh-CN" sz="2800" b="1" dirty="0">
              <a:latin typeface="Palatino" charset="0"/>
              <a:ea typeface="SimSun" charset="0"/>
              <a:cs typeface="SimSun" charset="0"/>
            </a:endParaRPr>
          </a:p>
          <a:p>
            <a:pPr defTabSz="898525"/>
            <a:r>
              <a:rPr lang="en-US" altLang="zh-CN" b="1" dirty="0">
                <a:latin typeface="Palatino" charset="0"/>
                <a:ea typeface="SimSun" charset="0"/>
                <a:cs typeface="SimSun" charset="0"/>
              </a:rPr>
              <a:t>an overwhelmingly superior technology/process</a:t>
            </a:r>
            <a:endParaRPr lang="en-US" altLang="zh-CN" sz="2800" b="1" dirty="0">
              <a:latin typeface="Palatino" charset="0"/>
              <a:ea typeface="SimSun" charset="0"/>
              <a:cs typeface="SimSun" charset="0"/>
            </a:endParaRPr>
          </a:p>
          <a:p>
            <a:pPr defTabSz="898525"/>
            <a:r>
              <a:rPr lang="en-US" altLang="zh-CN" sz="2800" b="1" dirty="0">
                <a:solidFill>
                  <a:srgbClr val="FF0000"/>
                </a:solidFill>
                <a:latin typeface="Palatino" charset="0"/>
                <a:ea typeface="SimSun" charset="0"/>
                <a:cs typeface="SimSun" charset="0"/>
              </a:rPr>
              <a:t>(mass production, penicillin)</a:t>
            </a:r>
            <a:endParaRPr lang="en-US" altLang="zh-CN" sz="2800" b="1" dirty="0">
              <a:latin typeface="Palatino" charset="0"/>
              <a:ea typeface="SimSun" charset="0"/>
              <a:cs typeface="SimSun" charset="0"/>
            </a:endParaRPr>
          </a:p>
          <a:p>
            <a:pPr defTabSz="898525"/>
            <a:endParaRPr lang="en-US" altLang="zh-CN" sz="800" b="1" dirty="0">
              <a:latin typeface="Palatino" charset="0"/>
              <a:ea typeface="SimSun" charset="0"/>
              <a:cs typeface="SimSun" charset="0"/>
            </a:endParaRPr>
          </a:p>
          <a:p>
            <a:pPr defTabSz="898525"/>
            <a:r>
              <a:rPr lang="en-US" altLang="zh-CN" sz="3600" b="1" dirty="0">
                <a:solidFill>
                  <a:srgbClr val="2213FF"/>
                </a:solidFill>
                <a:latin typeface="Palatino" charset="0"/>
                <a:ea typeface="SimSun" charset="0"/>
                <a:cs typeface="SimSun" charset="0"/>
              </a:rPr>
              <a:t>Customer Pull</a:t>
            </a:r>
            <a:endParaRPr lang="en-US" altLang="zh-CN" sz="2800" b="1" dirty="0">
              <a:latin typeface="Palatino" charset="0"/>
              <a:ea typeface="SimSun" charset="0"/>
              <a:cs typeface="SimSun" charset="0"/>
            </a:endParaRPr>
          </a:p>
          <a:p>
            <a:pPr defTabSz="898525"/>
            <a:r>
              <a:rPr lang="en-US" altLang="zh-CN" b="1" dirty="0">
                <a:latin typeface="Palatino" charset="0"/>
                <a:ea typeface="SimSun" charset="0"/>
                <a:cs typeface="SimSun" charset="0"/>
              </a:rPr>
              <a:t>new customers care about different measures of performance</a:t>
            </a:r>
          </a:p>
          <a:p>
            <a:pPr defTabSz="898525"/>
            <a:r>
              <a:rPr lang="en-US" altLang="zh-CN" sz="2800" b="1" dirty="0">
                <a:solidFill>
                  <a:srgbClr val="FF0000"/>
                </a:solidFill>
                <a:latin typeface="Palatino" charset="0"/>
                <a:ea typeface="SimSun" charset="0"/>
                <a:cs typeface="SimSun" charset="0"/>
              </a:rPr>
              <a:t>(wireless phones, personal computers)</a:t>
            </a:r>
            <a:r>
              <a:rPr lang="en-US" altLang="zh-CN" sz="3200" b="1" dirty="0">
                <a:solidFill>
                  <a:srgbClr val="FF0000"/>
                </a:solidFill>
                <a:latin typeface="Palatino" charset="0"/>
                <a:ea typeface="SimSun" charset="0"/>
                <a:cs typeface="SimSun" charset="0"/>
              </a:rPr>
              <a:t>	</a:t>
            </a:r>
            <a:endParaRPr lang="en-US" altLang="zh-CN" sz="2800" b="1" dirty="0">
              <a:latin typeface="Palatino" charset="0"/>
              <a:ea typeface="SimSun" charset="0"/>
              <a:cs typeface="SimSun" charset="0"/>
            </a:endParaRPr>
          </a:p>
          <a:p>
            <a:pPr defTabSz="898525"/>
            <a:endParaRPr lang="en-US" altLang="zh-CN" sz="800" b="1" dirty="0">
              <a:latin typeface="Palatino" charset="0"/>
              <a:ea typeface="SimSun" charset="0"/>
              <a:cs typeface="SimSun" charset="0"/>
            </a:endParaRPr>
          </a:p>
          <a:p>
            <a:pPr defTabSz="898525"/>
            <a:r>
              <a:rPr lang="en-US" altLang="zh-CN" sz="3600" b="1" dirty="0">
                <a:solidFill>
                  <a:srgbClr val="2213FF"/>
                </a:solidFill>
                <a:latin typeface="Palatino" charset="0"/>
                <a:ea typeface="SimSun" charset="0"/>
                <a:cs typeface="SimSun" charset="0"/>
              </a:rPr>
              <a:t>Organizational Competencies</a:t>
            </a:r>
            <a:endParaRPr lang="en-US" altLang="zh-CN" sz="2800" b="1" dirty="0">
              <a:latin typeface="Palatino" charset="0"/>
              <a:ea typeface="SimSun" charset="0"/>
              <a:cs typeface="SimSun" charset="0"/>
            </a:endParaRPr>
          </a:p>
          <a:p>
            <a:pPr defTabSz="898525"/>
            <a:r>
              <a:rPr lang="en-US" altLang="zh-CN" b="1" dirty="0">
                <a:latin typeface="Palatino" charset="0"/>
                <a:ea typeface="SimSun" charset="0"/>
                <a:cs typeface="SimSun" charset="0"/>
              </a:rPr>
              <a:t>incumbents cannot do what the innovators can</a:t>
            </a:r>
          </a:p>
          <a:p>
            <a:pPr defTabSz="898525"/>
            <a:r>
              <a:rPr lang="en-US" altLang="zh-CN" sz="2800" b="1" dirty="0">
                <a:solidFill>
                  <a:srgbClr val="FF0000"/>
                </a:solidFill>
                <a:latin typeface="Palatino" charset="0"/>
                <a:ea typeface="SimSun" charset="0"/>
                <a:cs typeface="SimSun" charset="0"/>
              </a:rPr>
              <a:t>(Dell supply chain, Southwest Air)</a:t>
            </a:r>
            <a:r>
              <a:rPr lang="en-US" altLang="zh-CN" sz="3200" b="1" dirty="0">
                <a:solidFill>
                  <a:srgbClr val="FF0000"/>
                </a:solidFill>
                <a:latin typeface="Palatino" charset="0"/>
                <a:ea typeface="SimSun" charset="0"/>
                <a:cs typeface="SimSun" charset="0"/>
              </a:rPr>
              <a:t>	</a:t>
            </a:r>
          </a:p>
          <a:p>
            <a:pPr defTabSz="898525"/>
            <a:endParaRPr lang="en-US" altLang="zh-CN" sz="3200" b="1" dirty="0">
              <a:solidFill>
                <a:srgbClr val="FF0000"/>
              </a:solidFill>
              <a:latin typeface="Palatino" charset="0"/>
              <a:ea typeface="SimSun" charset="0"/>
              <a:cs typeface="SimSun" charset="0"/>
            </a:endParaRPr>
          </a:p>
        </p:txBody>
      </p:sp>
      <p:sp>
        <p:nvSpPr>
          <p:cNvPr id="129028" name="Rectangle 3"/>
          <p:cNvSpPr>
            <a:spLocks noChangeArrowheads="1"/>
          </p:cNvSpPr>
          <p:nvPr/>
        </p:nvSpPr>
        <p:spPr bwMode="auto">
          <a:xfrm>
            <a:off x="0" y="44624"/>
            <a:ext cx="8915400" cy="133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1" tIns="45245" rIns="92051" bIns="45245" anchor="b"/>
          <a:lstStyle/>
          <a:p>
            <a:pPr algn="ctr" defTabSz="908050">
              <a:lnSpc>
                <a:spcPct val="80000"/>
              </a:lnSpc>
            </a:pPr>
            <a:r>
              <a:rPr lang="en-US" altLang="zh-CN" sz="4000" b="1" dirty="0">
                <a:solidFill>
                  <a:srgbClr val="FF0000"/>
                </a:solidFill>
                <a:ea typeface="SimSun" charset="0"/>
                <a:cs typeface="SimSun" charset="0"/>
              </a:rPr>
              <a:t>What makes an innovation disruptive?</a:t>
            </a:r>
            <a:endParaRPr lang="en-US" altLang="zh-CN" sz="6600" b="1" dirty="0">
              <a:solidFill>
                <a:srgbClr val="FF0000"/>
              </a:solidFill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621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3277FA9-3CC7-CA48-833F-0DCB66810681}" type="slidenum">
              <a:rPr lang="en-US" sz="1600" b="0"/>
              <a:pPr/>
              <a:t>15</a:t>
            </a:fld>
            <a:endParaRPr lang="en-US" sz="1400" b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20650" y="65088"/>
            <a:ext cx="84772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1" tIns="43685" rIns="88931" bIns="43685">
            <a:spAutoFit/>
          </a:bodyPr>
          <a:lstStyle/>
          <a:p>
            <a:pPr algn="ctr" defTabSz="898525"/>
            <a:r>
              <a:rPr lang="en-US">
                <a:latin typeface="Comic Sans MS" charset="0"/>
              </a:rPr>
              <a:t>THE DYNAMICS OF PRODUCT ARCHITECTURE, </a:t>
            </a:r>
          </a:p>
          <a:p>
            <a:pPr algn="ctr" defTabSz="898525"/>
            <a:r>
              <a:rPr lang="en-US">
                <a:latin typeface="Comic Sans MS" charset="0"/>
              </a:rPr>
              <a:t>STANDARDS,AND VALUE CHAIN STRUCTURE:</a:t>
            </a:r>
            <a:endParaRPr lang="en-US" sz="2800">
              <a:latin typeface="Times New Roman" charset="0"/>
            </a:endParaRPr>
          </a:p>
          <a:p>
            <a:pPr algn="ctr" defTabSz="898525"/>
            <a:r>
              <a:rPr lang="ja-JP" altLang="en-US" sz="3100" i="1">
                <a:solidFill>
                  <a:srgbClr val="FF0000"/>
                </a:solidFill>
                <a:latin typeface="Comic Sans MS" charset="0"/>
              </a:rPr>
              <a:t>“</a:t>
            </a:r>
            <a:r>
              <a:rPr lang="en-US" altLang="ja-JP" sz="3100" i="1">
                <a:solidFill>
                  <a:srgbClr val="FF0000"/>
                </a:solidFill>
                <a:latin typeface="Comic Sans MS" charset="0"/>
              </a:rPr>
              <a:t>THE DOUBLE HELIX</a:t>
            </a:r>
            <a:r>
              <a:rPr lang="ja-JP" altLang="en-US" sz="3100" i="1">
                <a:solidFill>
                  <a:srgbClr val="FF0000"/>
                </a:solidFill>
                <a:latin typeface="Comic Sans MS" charset="0"/>
              </a:rPr>
              <a:t>”</a:t>
            </a:r>
            <a:endParaRPr lang="en-US" sz="310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19063" y="6381750"/>
            <a:ext cx="8850312" cy="3444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4365625" y="1930400"/>
            <a:ext cx="3935413" cy="3536950"/>
          </a:xfrm>
          <a:prstGeom prst="ellipse">
            <a:avLst/>
          </a:prstGeom>
          <a:solidFill>
            <a:schemeClr val="bg1"/>
          </a:solidFill>
          <a:ln w="101600">
            <a:solidFill>
              <a:srgbClr val="114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481013" y="1858963"/>
            <a:ext cx="3783012" cy="3608387"/>
          </a:xfrm>
          <a:prstGeom prst="ellipse">
            <a:avLst/>
          </a:prstGeom>
          <a:solidFill>
            <a:schemeClr val="bg1"/>
          </a:solidFill>
          <a:ln w="101600">
            <a:solidFill>
              <a:srgbClr val="114F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352800" y="2590800"/>
            <a:ext cx="2197100" cy="2124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>
            <a:off x="4035425" y="2846388"/>
            <a:ext cx="744538" cy="1411287"/>
          </a:xfrm>
          <a:prstGeom prst="line">
            <a:avLst/>
          </a:prstGeom>
          <a:noFill/>
          <a:ln w="127000">
            <a:solidFill>
              <a:srgbClr val="114FFB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3959225" y="2846388"/>
            <a:ext cx="685800" cy="1411287"/>
          </a:xfrm>
          <a:prstGeom prst="line">
            <a:avLst/>
          </a:prstGeom>
          <a:noFill/>
          <a:ln w="127000">
            <a:solidFill>
              <a:srgbClr val="114FFB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549775" y="2244725"/>
            <a:ext cx="2271713" cy="650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4522788" y="2265363"/>
            <a:ext cx="23114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1" tIns="43685" rIns="88931" bIns="43685">
            <a:spAutoFit/>
          </a:bodyPr>
          <a:lstStyle/>
          <a:p>
            <a:pPr algn="ctr" defTabSz="898525"/>
            <a:r>
              <a:rPr lang="en-US" sz="1200">
                <a:latin typeface="New York" charset="0"/>
              </a:rPr>
              <a:t>MODULAR PRODUCT</a:t>
            </a:r>
          </a:p>
          <a:p>
            <a:pPr algn="ctr" defTabSz="898525"/>
            <a:r>
              <a:rPr lang="en-US" sz="1200">
                <a:latin typeface="New York" charset="0"/>
              </a:rPr>
              <a:t>HORIZONTAL INDUSTRY</a:t>
            </a:r>
          </a:p>
          <a:p>
            <a:pPr algn="ctr" defTabSz="898525"/>
            <a:r>
              <a:rPr lang="en-US" sz="1200">
                <a:latin typeface="New York" charset="0"/>
              </a:rPr>
              <a:t>OPEN STANDARDS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981200" y="2209800"/>
            <a:ext cx="2362200" cy="6492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88931" tIns="43685" rIns="88931" bIns="43685">
            <a:spAutoFit/>
          </a:bodyPr>
          <a:lstStyle/>
          <a:p>
            <a:pPr algn="ctr" defTabSz="898525"/>
            <a:r>
              <a:rPr lang="en-US" sz="1200">
                <a:latin typeface="New York" charset="0"/>
              </a:rPr>
              <a:t>INTEGRAL PRODUCT</a:t>
            </a:r>
          </a:p>
          <a:p>
            <a:pPr algn="ctr" defTabSz="898525"/>
            <a:r>
              <a:rPr lang="en-US" sz="1200">
                <a:latin typeface="New York" charset="0"/>
              </a:rPr>
              <a:t>VERTICAL INDUSTRY</a:t>
            </a:r>
          </a:p>
          <a:p>
            <a:pPr algn="ctr" defTabSz="898525"/>
            <a:r>
              <a:rPr lang="en-US" sz="1200">
                <a:latin typeface="New York" charset="0"/>
              </a:rPr>
              <a:t>PROPRIETARY STANDARDS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899592" y="6175375"/>
            <a:ext cx="648072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931" tIns="43685" rIns="88931" bIns="43685">
            <a:spAutoFit/>
          </a:bodyPr>
          <a:lstStyle/>
          <a:p>
            <a:pPr defTabSz="898525"/>
            <a:endParaRPr lang="en-US" sz="1400" b="1" dirty="0">
              <a:latin typeface="Palatino" charset="0"/>
            </a:endParaRPr>
          </a:p>
          <a:p>
            <a:pPr algn="ctr" defTabSz="898525"/>
            <a:r>
              <a:rPr lang="en-US" sz="2000" b="1" i="1" dirty="0" smtClean="0">
                <a:latin typeface="Palatino" charset="0"/>
              </a:rPr>
              <a:t>C. FINE, CLOCKSPEED, PERSEUS BOOKS, 1998.</a:t>
            </a:r>
            <a:endParaRPr lang="en-US" sz="2000" b="1" i="1" dirty="0">
              <a:latin typeface="Palatino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4473575" y="4524375"/>
            <a:ext cx="1435100" cy="414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4449763" y="4543425"/>
            <a:ext cx="13938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1" tIns="43685" rIns="88931" bIns="43685">
            <a:spAutoFit/>
          </a:bodyPr>
          <a:lstStyle/>
          <a:p>
            <a:pPr defTabSz="898525"/>
            <a:r>
              <a:rPr lang="en-US" sz="1200">
                <a:latin typeface="New York" charset="0"/>
              </a:rPr>
              <a:t>INCENTIVE TO</a:t>
            </a:r>
          </a:p>
          <a:p>
            <a:pPr defTabSz="898525"/>
            <a:r>
              <a:rPr lang="en-US" sz="1200">
                <a:latin typeface="New York" charset="0"/>
              </a:rPr>
              <a:t> INTEGRATE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2720975" y="4524375"/>
            <a:ext cx="1511300" cy="414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617788" y="4513263"/>
            <a:ext cx="16256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1" tIns="43685" rIns="88931" bIns="43685">
            <a:spAutoFit/>
          </a:bodyPr>
          <a:lstStyle/>
          <a:p>
            <a:pPr algn="ctr" defTabSz="898525"/>
            <a:r>
              <a:rPr lang="en-US" sz="1200">
                <a:latin typeface="New York" charset="0"/>
              </a:rPr>
              <a:t>PRESSURE TO </a:t>
            </a:r>
          </a:p>
          <a:p>
            <a:pPr algn="ctr" defTabSz="898525"/>
            <a:r>
              <a:rPr lang="en-US" sz="1200">
                <a:latin typeface="New York" charset="0"/>
              </a:rPr>
              <a:t>DIS-INTEGRATE</a:t>
            </a: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436563" y="4665663"/>
            <a:ext cx="1663700" cy="4159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34963" y="4657725"/>
            <a:ext cx="17764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1" tIns="43685" rIns="88931" bIns="43685">
            <a:spAutoFit/>
          </a:bodyPr>
          <a:lstStyle/>
          <a:p>
            <a:pPr algn="ctr" defTabSz="898525"/>
            <a:r>
              <a:rPr lang="en-US" sz="1200">
                <a:latin typeface="New York" charset="0"/>
              </a:rPr>
              <a:t>ORGANIZATIONAL</a:t>
            </a:r>
          </a:p>
          <a:p>
            <a:pPr algn="ctr" defTabSz="898525"/>
            <a:r>
              <a:rPr lang="en-US" sz="1200">
                <a:latin typeface="New York" charset="0"/>
              </a:rPr>
              <a:t>RIGIDITIES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07963" y="3597275"/>
            <a:ext cx="1511300" cy="558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04775" y="3587750"/>
            <a:ext cx="16256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1" tIns="43685" rIns="88931" bIns="43685">
            <a:spAutoFit/>
          </a:bodyPr>
          <a:lstStyle/>
          <a:p>
            <a:pPr algn="ctr" defTabSz="898525"/>
            <a:r>
              <a:rPr lang="en-US" sz="1200">
                <a:latin typeface="New York" charset="0"/>
              </a:rPr>
              <a:t>HIGH-</a:t>
            </a:r>
          </a:p>
          <a:p>
            <a:pPr algn="ctr" defTabSz="898525"/>
            <a:r>
              <a:rPr lang="en-US" sz="1200">
                <a:latin typeface="New York" charset="0"/>
              </a:rPr>
              <a:t>DIMENSIONAL</a:t>
            </a:r>
          </a:p>
          <a:p>
            <a:pPr algn="ctr" defTabSz="898525"/>
            <a:r>
              <a:rPr lang="en-US" sz="1200">
                <a:latin typeface="New York" charset="0"/>
              </a:rPr>
              <a:t>COMPLEXITY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360363" y="2459038"/>
            <a:ext cx="1511300" cy="414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257175" y="2447925"/>
            <a:ext cx="16256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1" tIns="43685" rIns="88931" bIns="43685">
            <a:spAutoFit/>
          </a:bodyPr>
          <a:lstStyle/>
          <a:p>
            <a:pPr algn="ctr" defTabSz="898525"/>
            <a:r>
              <a:rPr lang="en-US" sz="1200">
                <a:latin typeface="New York" charset="0"/>
              </a:rPr>
              <a:t>NICHE </a:t>
            </a:r>
          </a:p>
          <a:p>
            <a:pPr algn="ctr" defTabSz="898525"/>
            <a:r>
              <a:rPr lang="en-US" sz="1200">
                <a:latin typeface="New York" charset="0"/>
              </a:rPr>
              <a:t>COMPETITORS</a:t>
            </a:r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2200275" y="2965450"/>
            <a:ext cx="846138" cy="13636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1903413" y="3975100"/>
            <a:ext cx="836612" cy="4953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V="1">
            <a:off x="2208213" y="4822825"/>
            <a:ext cx="4476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6988175" y="4808538"/>
            <a:ext cx="1511300" cy="628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6884988" y="4826000"/>
            <a:ext cx="15462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1" tIns="43685" rIns="88931" bIns="43685">
            <a:spAutoFit/>
          </a:bodyPr>
          <a:lstStyle/>
          <a:p>
            <a:pPr algn="ctr" defTabSz="898525"/>
            <a:r>
              <a:rPr lang="en-US" sz="1200">
                <a:latin typeface="New York" charset="0"/>
              </a:rPr>
              <a:t>PROPRIETARY SYSTEM </a:t>
            </a:r>
          </a:p>
          <a:p>
            <a:pPr algn="ctr" defTabSz="898525"/>
            <a:r>
              <a:rPr lang="en-US" sz="1200">
                <a:latin typeface="New York" charset="0"/>
              </a:rPr>
              <a:t>PROFITABILITY</a:t>
            </a: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7902575" y="3668713"/>
            <a:ext cx="976313" cy="6302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7799388" y="3689350"/>
            <a:ext cx="1014412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1" tIns="43685" rIns="88931" bIns="43685">
            <a:spAutoFit/>
          </a:bodyPr>
          <a:lstStyle/>
          <a:p>
            <a:pPr algn="ctr" defTabSz="898525"/>
            <a:r>
              <a:rPr lang="en-US" sz="1200">
                <a:latin typeface="New York" charset="0"/>
              </a:rPr>
              <a:t>SUPPLIER</a:t>
            </a:r>
          </a:p>
          <a:p>
            <a:pPr algn="ctr" defTabSz="898525"/>
            <a:r>
              <a:rPr lang="en-US" sz="1200">
                <a:latin typeface="New York" charset="0"/>
              </a:rPr>
              <a:t>MARKET POWER</a:t>
            </a: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7291388" y="2744788"/>
            <a:ext cx="1404937" cy="6842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7189788" y="2759075"/>
            <a:ext cx="1395412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1" tIns="43685" rIns="88931" bIns="43685">
            <a:spAutoFit/>
          </a:bodyPr>
          <a:lstStyle/>
          <a:p>
            <a:pPr algn="ctr" defTabSz="898525"/>
            <a:r>
              <a:rPr lang="en-US" sz="1200">
                <a:latin typeface="New York" charset="0"/>
              </a:rPr>
              <a:t>INNOVATION &amp; TECHNICAL ADVANCES</a:t>
            </a:r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 flipV="1">
            <a:off x="6000750" y="2889250"/>
            <a:ext cx="973138" cy="16224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 flipV="1">
            <a:off x="6016625" y="4100513"/>
            <a:ext cx="1566863" cy="5810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6016625" y="4894263"/>
            <a:ext cx="658813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683568" y="5733256"/>
            <a:ext cx="70203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A PARABLE OF DINOSAURS AND FRUIT FLIES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59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2D80411-D4EE-2744-AB51-1B341D700A3E}" type="slidenum">
              <a:rPr lang="en-US" sz="1600" b="0"/>
              <a:pPr/>
              <a:t>16</a:t>
            </a:fld>
            <a:endParaRPr lang="en-US" sz="1400" b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09588" y="57150"/>
            <a:ext cx="80470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altLang="zh-CN" sz="3900" b="1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ALL COMPETITIVE ADVANTAGE </a:t>
            </a:r>
          </a:p>
          <a:p>
            <a:pPr algn="ctr" defTabSz="898525"/>
            <a:r>
              <a:rPr lang="en-US" altLang="zh-CN" sz="3900" b="1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IS TEMPORARY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416050"/>
            <a:ext cx="9183688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1" tIns="43685" rIns="88931" bIns="43685">
            <a:spAutoFit/>
          </a:bodyPr>
          <a:lstStyle/>
          <a:p>
            <a:pPr defTabSz="898525"/>
            <a:r>
              <a:rPr lang="en-US" altLang="zh-CN" sz="3100" b="1" i="1" dirty="0">
                <a:solidFill>
                  <a:srgbClr val="FF0000"/>
                </a:solidFill>
                <a:ea typeface="宋体" charset="0"/>
                <a:cs typeface="宋体" charset="0"/>
              </a:rPr>
              <a:t>Autos:</a:t>
            </a:r>
            <a:r>
              <a:rPr lang="en-US" altLang="zh-CN" sz="2700" b="1" dirty="0">
                <a:latin typeface="Helvetica" charset="0"/>
                <a:ea typeface="宋体" charset="0"/>
                <a:cs typeface="宋体" charset="0"/>
              </a:rPr>
              <a:t> </a:t>
            </a:r>
          </a:p>
          <a:p>
            <a:pPr defTabSz="898525"/>
            <a:r>
              <a:rPr lang="en-US" altLang="zh-CN" sz="2700" b="1" i="1" dirty="0">
                <a:solidFill>
                  <a:srgbClr val="0000FF"/>
                </a:solidFill>
                <a:latin typeface="Helvetica" charset="0"/>
                <a:ea typeface="宋体" charset="0"/>
                <a:cs typeface="宋体" charset="0"/>
              </a:rPr>
              <a:t>Ford</a:t>
            </a:r>
            <a:r>
              <a:rPr lang="en-US" altLang="zh-CN" sz="2700" b="1" dirty="0">
                <a:latin typeface="Helvetica" charset="0"/>
                <a:ea typeface="宋体" charset="0"/>
                <a:cs typeface="宋体" charset="0"/>
              </a:rPr>
              <a:t> in 1920, </a:t>
            </a:r>
            <a:r>
              <a:rPr lang="en-US" altLang="zh-CN" sz="2700" b="1" i="1" dirty="0">
                <a:solidFill>
                  <a:srgbClr val="0000FF"/>
                </a:solidFill>
                <a:latin typeface="Helvetica" charset="0"/>
                <a:ea typeface="宋体" charset="0"/>
                <a:cs typeface="宋体" charset="0"/>
              </a:rPr>
              <a:t>GM</a:t>
            </a:r>
            <a:r>
              <a:rPr lang="en-US" altLang="zh-CN" sz="2700" b="1" dirty="0">
                <a:latin typeface="Helvetica" charset="0"/>
                <a:ea typeface="宋体" charset="0"/>
                <a:cs typeface="宋体" charset="0"/>
              </a:rPr>
              <a:t> in 1955, </a:t>
            </a:r>
            <a:r>
              <a:rPr lang="en-US" altLang="zh-CN" sz="2700" b="1" i="1" dirty="0">
                <a:solidFill>
                  <a:srgbClr val="0000FF"/>
                </a:solidFill>
                <a:latin typeface="Helvetica" charset="0"/>
                <a:ea typeface="宋体" charset="0"/>
                <a:cs typeface="宋体" charset="0"/>
              </a:rPr>
              <a:t>Toyota</a:t>
            </a:r>
            <a:r>
              <a:rPr lang="en-US" altLang="zh-CN" sz="2700" b="1" dirty="0">
                <a:latin typeface="Helvetica" charset="0"/>
                <a:ea typeface="宋体" charset="0"/>
                <a:cs typeface="宋体" charset="0"/>
              </a:rPr>
              <a:t> in 2000</a:t>
            </a:r>
          </a:p>
          <a:p>
            <a:pPr defTabSz="898525"/>
            <a:endParaRPr lang="en-US" altLang="zh-CN" sz="700" b="1" dirty="0">
              <a:latin typeface="Helvetica" charset="0"/>
              <a:ea typeface="宋体" charset="0"/>
              <a:cs typeface="宋体" charset="0"/>
            </a:endParaRPr>
          </a:p>
          <a:p>
            <a:pPr defTabSz="898525"/>
            <a:r>
              <a:rPr lang="en-US" altLang="zh-CN" sz="3100" b="1" i="1" dirty="0">
                <a:solidFill>
                  <a:srgbClr val="FF0000"/>
                </a:solidFill>
                <a:ea typeface="宋体" charset="0"/>
                <a:cs typeface="宋体" charset="0"/>
              </a:rPr>
              <a:t>Computing:</a:t>
            </a:r>
            <a:r>
              <a:rPr lang="en-US" altLang="zh-CN" sz="2700" b="1" dirty="0">
                <a:latin typeface="Helvetica" charset="0"/>
                <a:ea typeface="宋体" charset="0"/>
                <a:cs typeface="宋体" charset="0"/>
              </a:rPr>
              <a:t> </a:t>
            </a:r>
          </a:p>
          <a:p>
            <a:pPr defTabSz="898525"/>
            <a:r>
              <a:rPr lang="en-US" altLang="zh-CN" sz="2700" b="1" i="1" dirty="0">
                <a:solidFill>
                  <a:srgbClr val="0000FF"/>
                </a:solidFill>
                <a:latin typeface="Helvetica" charset="0"/>
                <a:ea typeface="宋体" charset="0"/>
                <a:cs typeface="宋体" charset="0"/>
              </a:rPr>
              <a:t>IBM</a:t>
            </a:r>
            <a:r>
              <a:rPr lang="en-US" altLang="zh-CN" sz="2700" b="1" dirty="0">
                <a:latin typeface="Helvetica" charset="0"/>
                <a:ea typeface="宋体" charset="0"/>
                <a:cs typeface="宋体" charset="0"/>
              </a:rPr>
              <a:t> in 1970, </a:t>
            </a:r>
            <a:r>
              <a:rPr lang="en-US" altLang="zh-CN" sz="2700" b="1" i="1" dirty="0">
                <a:solidFill>
                  <a:srgbClr val="0000FF"/>
                </a:solidFill>
                <a:latin typeface="Helvetica" charset="0"/>
                <a:ea typeface="宋体" charset="0"/>
                <a:cs typeface="宋体" charset="0"/>
              </a:rPr>
              <a:t>Wintel</a:t>
            </a:r>
            <a:r>
              <a:rPr lang="en-US" altLang="zh-CN" sz="2700" b="1" dirty="0">
                <a:latin typeface="Helvetica" charset="0"/>
                <a:ea typeface="宋体" charset="0"/>
                <a:cs typeface="宋体" charset="0"/>
              </a:rPr>
              <a:t> in 1990, </a:t>
            </a:r>
            <a:r>
              <a:rPr lang="en-US" altLang="zh-CN" sz="2700" b="1" i="1" dirty="0">
                <a:solidFill>
                  <a:srgbClr val="0000FF"/>
                </a:solidFill>
                <a:latin typeface="Helvetica" charset="0"/>
                <a:ea typeface="宋体" charset="0"/>
                <a:cs typeface="宋体" charset="0"/>
              </a:rPr>
              <a:t>Apple </a:t>
            </a:r>
            <a:r>
              <a:rPr lang="en-US" altLang="zh-CN" sz="2700" b="1" dirty="0">
                <a:latin typeface="Helvetica" charset="0"/>
                <a:ea typeface="宋体" charset="0"/>
                <a:cs typeface="宋体" charset="0"/>
              </a:rPr>
              <a:t>in 2010</a:t>
            </a:r>
          </a:p>
          <a:p>
            <a:pPr defTabSz="898525"/>
            <a:endParaRPr lang="en-US" altLang="zh-CN" sz="700" b="1" dirty="0">
              <a:latin typeface="Helvetica" charset="0"/>
              <a:ea typeface="宋体" charset="0"/>
              <a:cs typeface="宋体" charset="0"/>
            </a:endParaRPr>
          </a:p>
          <a:p>
            <a:pPr defTabSz="898525"/>
            <a:r>
              <a:rPr lang="en-US" altLang="zh-CN" sz="3100" b="1" i="1" dirty="0">
                <a:solidFill>
                  <a:srgbClr val="FF0000"/>
                </a:solidFill>
                <a:ea typeface="宋体" charset="0"/>
                <a:cs typeface="宋体" charset="0"/>
              </a:rPr>
              <a:t>World Dominion:</a:t>
            </a:r>
            <a:r>
              <a:rPr lang="en-US" altLang="zh-CN" sz="2700" b="1" dirty="0">
                <a:latin typeface="Helvetica" charset="0"/>
                <a:ea typeface="宋体" charset="0"/>
                <a:cs typeface="宋体" charset="0"/>
              </a:rPr>
              <a:t> </a:t>
            </a:r>
          </a:p>
          <a:p>
            <a:pPr defTabSz="898525"/>
            <a:r>
              <a:rPr lang="en-US" altLang="zh-CN" sz="2700" b="1" i="1" dirty="0">
                <a:solidFill>
                  <a:srgbClr val="0000FF"/>
                </a:solidFill>
                <a:latin typeface="Helvetica" charset="0"/>
                <a:ea typeface="宋体" charset="0"/>
                <a:cs typeface="宋体" charset="0"/>
              </a:rPr>
              <a:t>Greece </a:t>
            </a:r>
            <a:r>
              <a:rPr lang="en-US" altLang="zh-CN" sz="2700" b="1" dirty="0">
                <a:latin typeface="Helvetica" charset="0"/>
                <a:ea typeface="宋体" charset="0"/>
                <a:cs typeface="宋体" charset="0"/>
              </a:rPr>
              <a:t>in 500 BC, </a:t>
            </a:r>
            <a:r>
              <a:rPr lang="en-US" altLang="zh-CN" sz="2700" b="1" i="1" dirty="0">
                <a:solidFill>
                  <a:srgbClr val="0000FF"/>
                </a:solidFill>
                <a:latin typeface="Helvetica" charset="0"/>
                <a:ea typeface="宋体" charset="0"/>
                <a:cs typeface="宋体" charset="0"/>
              </a:rPr>
              <a:t>Rome </a:t>
            </a:r>
            <a:r>
              <a:rPr lang="en-US" altLang="zh-CN" sz="2700" b="1" dirty="0">
                <a:latin typeface="Helvetica" charset="0"/>
                <a:ea typeface="宋体" charset="0"/>
                <a:cs typeface="宋体" charset="0"/>
              </a:rPr>
              <a:t>in 100AD, </a:t>
            </a:r>
            <a:r>
              <a:rPr lang="en-US" altLang="zh-CN" sz="2700" b="1" i="1" dirty="0">
                <a:solidFill>
                  <a:srgbClr val="0000FF"/>
                </a:solidFill>
                <a:latin typeface="Helvetica" charset="0"/>
                <a:ea typeface="宋体" charset="0"/>
                <a:cs typeface="宋体" charset="0"/>
              </a:rPr>
              <a:t>G.B. </a:t>
            </a:r>
            <a:r>
              <a:rPr lang="en-US" altLang="zh-CN" sz="2700" b="1" dirty="0">
                <a:latin typeface="Helvetica" charset="0"/>
                <a:ea typeface="宋体" charset="0"/>
                <a:cs typeface="宋体" charset="0"/>
              </a:rPr>
              <a:t>in 1800</a:t>
            </a:r>
          </a:p>
          <a:p>
            <a:pPr defTabSz="898525"/>
            <a:endParaRPr lang="en-US" altLang="zh-CN" sz="700" b="1" dirty="0">
              <a:latin typeface="Helvetica" charset="0"/>
              <a:ea typeface="宋体" charset="0"/>
              <a:cs typeface="宋体" charset="0"/>
            </a:endParaRPr>
          </a:p>
          <a:p>
            <a:pPr defTabSz="898525"/>
            <a:r>
              <a:rPr lang="en-US" altLang="zh-CN" sz="3100" b="1" i="1" dirty="0">
                <a:solidFill>
                  <a:srgbClr val="FF0000"/>
                </a:solidFill>
                <a:ea typeface="宋体" charset="0"/>
                <a:cs typeface="宋体" charset="0"/>
              </a:rPr>
              <a:t>Sports:</a:t>
            </a:r>
            <a:r>
              <a:rPr lang="en-US" altLang="zh-CN" sz="2700" b="1" dirty="0">
                <a:latin typeface="Helvetica" charset="0"/>
                <a:ea typeface="宋体" charset="0"/>
                <a:cs typeface="宋体" charset="0"/>
              </a:rPr>
              <a:t> 	</a:t>
            </a:r>
          </a:p>
          <a:p>
            <a:pPr defTabSz="898525"/>
            <a:r>
              <a:rPr lang="en-US" altLang="zh-CN" sz="2700" b="1" i="1" dirty="0">
                <a:solidFill>
                  <a:srgbClr val="0000FF"/>
                </a:solidFill>
                <a:latin typeface="Helvetica" charset="0"/>
                <a:ea typeface="宋体" charset="0"/>
                <a:cs typeface="宋体" charset="0"/>
              </a:rPr>
              <a:t>Red Sox </a:t>
            </a:r>
            <a:r>
              <a:rPr lang="en-US" altLang="zh-CN" sz="2700" b="1" dirty="0">
                <a:latin typeface="Helvetica" charset="0"/>
                <a:ea typeface="宋体" charset="0"/>
                <a:cs typeface="宋体" charset="0"/>
              </a:rPr>
              <a:t>in 2007, </a:t>
            </a:r>
            <a:r>
              <a:rPr lang="en-US" altLang="zh-CN" sz="2700" b="1" i="1" dirty="0">
                <a:solidFill>
                  <a:srgbClr val="0000FF"/>
                </a:solidFill>
                <a:latin typeface="Helvetica" charset="0"/>
                <a:ea typeface="宋体" charset="0"/>
                <a:cs typeface="宋体" charset="0"/>
              </a:rPr>
              <a:t>Celtics </a:t>
            </a:r>
            <a:r>
              <a:rPr lang="en-US" altLang="zh-CN" sz="2700" b="1" dirty="0">
                <a:latin typeface="Helvetica" charset="0"/>
                <a:ea typeface="宋体" charset="0"/>
                <a:cs typeface="宋体" charset="0"/>
              </a:rPr>
              <a:t>in 2008, </a:t>
            </a:r>
            <a:r>
              <a:rPr lang="en-US" altLang="zh-CN" sz="2700" b="1" i="1" dirty="0">
                <a:solidFill>
                  <a:srgbClr val="0000FF"/>
                </a:solidFill>
                <a:latin typeface="Helvetica" charset="0"/>
                <a:ea typeface="宋体" charset="0"/>
                <a:cs typeface="宋体" charset="0"/>
              </a:rPr>
              <a:t>Yankees </a:t>
            </a:r>
            <a:r>
              <a:rPr lang="en-US" altLang="zh-CN" sz="2700" b="1" dirty="0">
                <a:latin typeface="Helvetica" charset="0"/>
                <a:ea typeface="宋体" charset="0"/>
                <a:cs typeface="宋体" charset="0"/>
              </a:rPr>
              <a:t>in 2009</a:t>
            </a:r>
          </a:p>
          <a:p>
            <a:pPr defTabSz="898525"/>
            <a:r>
              <a:rPr lang="en-US" altLang="zh-CN" sz="1000" b="1" dirty="0">
                <a:latin typeface="Helvetica" charset="0"/>
                <a:ea typeface="宋体" charset="0"/>
                <a:cs typeface="宋体" charset="0"/>
              </a:rPr>
              <a:t> </a:t>
            </a:r>
            <a:endParaRPr lang="en-US" altLang="zh-CN" b="1" dirty="0">
              <a:latin typeface="Helvetica" charset="0"/>
              <a:ea typeface="宋体" charset="0"/>
              <a:cs typeface="宋体" charset="0"/>
            </a:endParaRPr>
          </a:p>
          <a:p>
            <a:pPr defTabSz="898525"/>
            <a:r>
              <a:rPr lang="en-US" altLang="zh-CN" sz="3100" b="1" i="1" dirty="0">
                <a:solidFill>
                  <a:srgbClr val="660066"/>
                </a:solidFill>
                <a:ea typeface="宋体" charset="0"/>
                <a:cs typeface="宋体" charset="0"/>
              </a:rPr>
              <a:t>The faster the </a:t>
            </a:r>
            <a:r>
              <a:rPr lang="en-US" altLang="zh-CN" sz="3100" b="1" i="1" dirty="0" err="1">
                <a:solidFill>
                  <a:srgbClr val="660066"/>
                </a:solidFill>
                <a:ea typeface="宋体" charset="0"/>
                <a:cs typeface="宋体" charset="0"/>
              </a:rPr>
              <a:t>clockspeed</a:t>
            </a:r>
            <a:r>
              <a:rPr lang="en-US" altLang="zh-CN" sz="3100" b="1" i="1" dirty="0">
                <a:solidFill>
                  <a:srgbClr val="660066"/>
                </a:solidFill>
                <a:ea typeface="宋体" charset="0"/>
                <a:cs typeface="宋体" charset="0"/>
              </a:rPr>
              <a:t>, the shorter the reign</a:t>
            </a:r>
            <a:endParaRPr lang="en-US" altLang="zh-CN" sz="3500" b="1" i="1" dirty="0">
              <a:solidFill>
                <a:srgbClr val="660066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3359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BF35202-7FA0-B54E-96AF-D976A7A4981C}" type="slidenum">
              <a:rPr lang="en-US" sz="1600" b="0"/>
              <a:pPr/>
              <a:t>17</a:t>
            </a:fld>
            <a:endParaRPr lang="en-US" sz="1400" b="0"/>
          </a:p>
        </p:txBody>
      </p:sp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6248400" y="2590800"/>
            <a:ext cx="2133600" cy="20574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6400800" y="4495800"/>
            <a:ext cx="2133600" cy="20574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2895600" y="2590800"/>
            <a:ext cx="2133600" cy="20574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152400" y="1447800"/>
            <a:ext cx="2133600" cy="20574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4572000" y="1752600"/>
            <a:ext cx="2133600" cy="20574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781800" y="5029200"/>
            <a:ext cx="14366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i="1">
                <a:solidFill>
                  <a:srgbClr val="2213FF"/>
                </a:solidFill>
              </a:rPr>
              <a:t>Business</a:t>
            </a:r>
          </a:p>
          <a:p>
            <a:pPr algn="ctr"/>
            <a:r>
              <a:rPr lang="en-US" i="1">
                <a:solidFill>
                  <a:srgbClr val="2213FF"/>
                </a:solidFill>
              </a:rPr>
              <a:t>Cycle</a:t>
            </a:r>
          </a:p>
          <a:p>
            <a:pPr algn="ctr"/>
            <a:r>
              <a:rPr lang="en-US" i="1">
                <a:solidFill>
                  <a:srgbClr val="2213FF"/>
                </a:solidFill>
              </a:rPr>
              <a:t>Dynamics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876800" y="2209800"/>
            <a:ext cx="16494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i="1">
                <a:solidFill>
                  <a:srgbClr val="2213FF"/>
                </a:solidFill>
              </a:rPr>
              <a:t>Regulatory </a:t>
            </a:r>
          </a:p>
          <a:p>
            <a:pPr algn="ctr"/>
            <a:r>
              <a:rPr lang="en-US" i="1">
                <a:solidFill>
                  <a:srgbClr val="2213FF"/>
                </a:solidFill>
              </a:rPr>
              <a:t>Policy</a:t>
            </a:r>
          </a:p>
          <a:p>
            <a:pPr algn="ctr"/>
            <a:r>
              <a:rPr lang="en-US" i="1">
                <a:solidFill>
                  <a:srgbClr val="2213FF"/>
                </a:solidFill>
              </a:rPr>
              <a:t>Dynamics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88950" y="1892300"/>
            <a:ext cx="1530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i="1">
                <a:solidFill>
                  <a:srgbClr val="2213FF"/>
                </a:solidFill>
              </a:rPr>
              <a:t>Corporate </a:t>
            </a:r>
          </a:p>
          <a:p>
            <a:pPr algn="ctr"/>
            <a:r>
              <a:rPr lang="en-US" i="1">
                <a:solidFill>
                  <a:srgbClr val="2213FF"/>
                </a:solidFill>
              </a:rPr>
              <a:t>Strategy</a:t>
            </a:r>
          </a:p>
          <a:p>
            <a:pPr algn="ctr"/>
            <a:r>
              <a:rPr lang="en-US" i="1">
                <a:solidFill>
                  <a:srgbClr val="2213FF"/>
                </a:solidFill>
              </a:rPr>
              <a:t>Dynamics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629400" y="3048000"/>
            <a:ext cx="14366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i="1">
                <a:solidFill>
                  <a:srgbClr val="2213FF"/>
                </a:solidFill>
              </a:rPr>
              <a:t>Industry</a:t>
            </a:r>
          </a:p>
          <a:p>
            <a:pPr algn="ctr"/>
            <a:r>
              <a:rPr lang="en-US" i="1">
                <a:solidFill>
                  <a:srgbClr val="2213FF"/>
                </a:solidFill>
              </a:rPr>
              <a:t>Structure</a:t>
            </a:r>
          </a:p>
          <a:p>
            <a:pPr algn="ctr"/>
            <a:r>
              <a:rPr lang="en-US" i="1">
                <a:solidFill>
                  <a:srgbClr val="2213FF"/>
                </a:solidFill>
              </a:rPr>
              <a:t>Dynamics</a:t>
            </a: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1066800" y="3124200"/>
            <a:ext cx="2133600" cy="20574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346200" y="3568700"/>
            <a:ext cx="1555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i="1">
                <a:solidFill>
                  <a:srgbClr val="2213FF"/>
                </a:solidFill>
              </a:rPr>
              <a:t>Customer</a:t>
            </a:r>
          </a:p>
          <a:p>
            <a:pPr algn="ctr"/>
            <a:r>
              <a:rPr lang="en-US" i="1">
                <a:solidFill>
                  <a:srgbClr val="2213FF"/>
                </a:solidFill>
              </a:rPr>
              <a:t>Preference</a:t>
            </a:r>
          </a:p>
          <a:p>
            <a:pPr algn="ctr"/>
            <a:r>
              <a:rPr lang="en-US" i="1">
                <a:solidFill>
                  <a:srgbClr val="2213FF"/>
                </a:solidFill>
              </a:rPr>
              <a:t>Dynamics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261938" y="228600"/>
            <a:ext cx="85026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ja-JP" altLang="en-US" sz="3600">
                <a:solidFill>
                  <a:srgbClr val="ED181E"/>
                </a:solidFill>
              </a:rPr>
              <a:t>“</a:t>
            </a:r>
            <a:r>
              <a:rPr lang="en-US" altLang="ja-JP" sz="3600">
                <a:solidFill>
                  <a:srgbClr val="ED181E"/>
                </a:solidFill>
              </a:rPr>
              <a:t>Gear Model</a:t>
            </a:r>
            <a:r>
              <a:rPr lang="ja-JP" altLang="en-US" sz="3600">
                <a:solidFill>
                  <a:srgbClr val="ED181E"/>
                </a:solidFill>
              </a:rPr>
              <a:t>”</a:t>
            </a:r>
            <a:r>
              <a:rPr lang="en-US" altLang="ja-JP" sz="3600">
                <a:solidFill>
                  <a:srgbClr val="ED181E"/>
                </a:solidFill>
              </a:rPr>
              <a:t> to support Roadmapping of</a:t>
            </a:r>
          </a:p>
          <a:p>
            <a:pPr algn="ctr">
              <a:lnSpc>
                <a:spcPct val="80000"/>
              </a:lnSpc>
            </a:pPr>
            <a:r>
              <a:rPr lang="en-US" sz="3600">
                <a:solidFill>
                  <a:srgbClr val="ED181E"/>
                </a:solidFill>
              </a:rPr>
              <a:t>Value Chain Dynamics (VCD)</a:t>
            </a:r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4495800" y="4648200"/>
            <a:ext cx="2133600" cy="20574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4876800" y="5181600"/>
            <a:ext cx="14366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i="1">
                <a:solidFill>
                  <a:srgbClr val="2213FF"/>
                </a:solidFill>
              </a:rPr>
              <a:t>Capital</a:t>
            </a:r>
          </a:p>
          <a:p>
            <a:pPr algn="ctr"/>
            <a:r>
              <a:rPr lang="en-US" i="1">
                <a:solidFill>
                  <a:srgbClr val="2213FF"/>
                </a:solidFill>
              </a:rPr>
              <a:t>Market</a:t>
            </a:r>
          </a:p>
          <a:p>
            <a:pPr algn="ctr"/>
            <a:r>
              <a:rPr lang="en-US" i="1">
                <a:solidFill>
                  <a:srgbClr val="2213FF"/>
                </a:solidFill>
              </a:rPr>
              <a:t>Dynamics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0" y="5422900"/>
            <a:ext cx="4392613" cy="1238250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731"/>
                </a:solidFill>
                <a:latin typeface="Comic Sans MS" charset="0"/>
              </a:rPr>
              <a:t>Gears differ by size/speed</a:t>
            </a:r>
          </a:p>
          <a:p>
            <a:r>
              <a:rPr lang="en-US">
                <a:solidFill>
                  <a:srgbClr val="FF0731"/>
                </a:solidFill>
                <a:latin typeface="Comic Sans MS" charset="0"/>
              </a:rPr>
              <a:t>Each has an engine &amp; clutch</a:t>
            </a:r>
          </a:p>
          <a:p>
            <a:endParaRPr lang="en-US">
              <a:solidFill>
                <a:srgbClr val="FF0731"/>
              </a:solidFill>
            </a:endParaRPr>
          </a:p>
        </p:txBody>
      </p:sp>
      <p:sp>
        <p:nvSpPr>
          <p:cNvPr id="36881" name="Text Box 18"/>
          <p:cNvSpPr txBox="1">
            <a:spLocks noChangeArrowheads="1"/>
          </p:cNvSpPr>
          <p:nvPr/>
        </p:nvSpPr>
        <p:spPr bwMode="auto">
          <a:xfrm>
            <a:off x="3009900" y="3124200"/>
            <a:ext cx="18859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i="1">
                <a:solidFill>
                  <a:srgbClr val="2213FF"/>
                </a:solidFill>
              </a:rPr>
              <a:t>Technology</a:t>
            </a:r>
          </a:p>
          <a:p>
            <a:pPr algn="ctr">
              <a:lnSpc>
                <a:spcPct val="90000"/>
              </a:lnSpc>
            </a:pPr>
            <a:r>
              <a:rPr lang="en-US" i="1">
                <a:solidFill>
                  <a:srgbClr val="2213FF"/>
                </a:solidFill>
              </a:rPr>
              <a:t>&amp; Innovation</a:t>
            </a:r>
          </a:p>
          <a:p>
            <a:pPr algn="ctr">
              <a:lnSpc>
                <a:spcPct val="90000"/>
              </a:lnSpc>
            </a:pPr>
            <a:r>
              <a:rPr lang="en-US" i="1">
                <a:solidFill>
                  <a:srgbClr val="2213FF"/>
                </a:solidFill>
              </a:rPr>
              <a:t>Dynamics</a:t>
            </a:r>
          </a:p>
        </p:txBody>
      </p:sp>
    </p:spTree>
    <p:extLst>
      <p:ext uri="{BB962C8B-B14F-4D97-AF65-F5344CB8AC3E}">
        <p14:creationId xmlns:p14="http://schemas.microsoft.com/office/powerpoint/2010/main" val="214667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7AC3-12EE-694D-883D-E9EDADFF494A}" type="slidenum">
              <a:rPr lang="en-US"/>
              <a:pPr/>
              <a:t>18</a:t>
            </a:fld>
            <a:endParaRPr lang="en-US" sz="1800"/>
          </a:p>
        </p:txBody>
      </p:sp>
      <p:sp>
        <p:nvSpPr>
          <p:cNvPr id="350254" name="Rectangle 46"/>
          <p:cNvSpPr>
            <a:spLocks noChangeArrowheads="1"/>
          </p:cNvSpPr>
          <p:nvPr/>
        </p:nvSpPr>
        <p:spPr bwMode="auto">
          <a:xfrm>
            <a:off x="7924800" y="1676400"/>
            <a:ext cx="1066800" cy="39624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210" name="AutoShape 2"/>
          <p:cNvSpPr>
            <a:spLocks noChangeArrowheads="1"/>
          </p:cNvSpPr>
          <p:nvPr/>
        </p:nvSpPr>
        <p:spPr bwMode="auto">
          <a:xfrm>
            <a:off x="7467600" y="930275"/>
            <a:ext cx="1676400" cy="457200"/>
          </a:xfrm>
          <a:prstGeom prst="homePlate">
            <a:avLst>
              <a:gd name="adj" fmla="val 91667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0247" name="AutoShape 39"/>
          <p:cNvSpPr>
            <a:spLocks noChangeArrowheads="1"/>
          </p:cNvSpPr>
          <p:nvPr/>
        </p:nvSpPr>
        <p:spPr bwMode="auto">
          <a:xfrm>
            <a:off x="6324600" y="930275"/>
            <a:ext cx="1766888" cy="457200"/>
          </a:xfrm>
          <a:prstGeom prst="homePlate">
            <a:avLst>
              <a:gd name="adj" fmla="val 96615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0211" name="AutoShape 3"/>
          <p:cNvSpPr>
            <a:spLocks noChangeArrowheads="1"/>
          </p:cNvSpPr>
          <p:nvPr/>
        </p:nvSpPr>
        <p:spPr bwMode="auto">
          <a:xfrm>
            <a:off x="5395913" y="930275"/>
            <a:ext cx="1766887" cy="457200"/>
          </a:xfrm>
          <a:prstGeom prst="homePlate">
            <a:avLst>
              <a:gd name="adj" fmla="val 96615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0212" name="AutoShape 4"/>
          <p:cNvSpPr>
            <a:spLocks noChangeArrowheads="1"/>
          </p:cNvSpPr>
          <p:nvPr/>
        </p:nvSpPr>
        <p:spPr bwMode="auto">
          <a:xfrm>
            <a:off x="4102100" y="930275"/>
            <a:ext cx="2070100" cy="457200"/>
          </a:xfrm>
          <a:prstGeom prst="homePlate">
            <a:avLst>
              <a:gd name="adj" fmla="val 113194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0213" name="AutoShape 5"/>
          <p:cNvSpPr>
            <a:spLocks noChangeArrowheads="1"/>
          </p:cNvSpPr>
          <p:nvPr/>
        </p:nvSpPr>
        <p:spPr bwMode="auto">
          <a:xfrm>
            <a:off x="2882900" y="930275"/>
            <a:ext cx="1993900" cy="457200"/>
          </a:xfrm>
          <a:prstGeom prst="homePlate">
            <a:avLst>
              <a:gd name="adj" fmla="val 109028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0214" name="AutoShape 6"/>
          <p:cNvSpPr>
            <a:spLocks noChangeArrowheads="1"/>
          </p:cNvSpPr>
          <p:nvPr/>
        </p:nvSpPr>
        <p:spPr bwMode="auto">
          <a:xfrm>
            <a:off x="2093913" y="930275"/>
            <a:ext cx="1639887" cy="457200"/>
          </a:xfrm>
          <a:prstGeom prst="homePlate">
            <a:avLst>
              <a:gd name="adj" fmla="val 8967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2209800" y="930275"/>
            <a:ext cx="15763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200" b="1" dirty="0">
                <a:latin typeface="Arial Narrow" charset="0"/>
              </a:rPr>
              <a:t>EQUIPMENT </a:t>
            </a:r>
            <a:endParaRPr lang="en-US" sz="1200" b="1" dirty="0" smtClean="0">
              <a:latin typeface="Arial Narrow" charset="0"/>
            </a:endParaRPr>
          </a:p>
          <a:p>
            <a:pPr algn="ctr" eaLnBrk="1" hangingPunct="1"/>
            <a:r>
              <a:rPr lang="en-US" sz="1200" b="1" dirty="0" smtClean="0">
                <a:latin typeface="Arial Narrow" charset="0"/>
              </a:rPr>
              <a:t>MAKERS</a:t>
            </a:r>
            <a:endParaRPr lang="en-US" sz="1200" b="1" dirty="0">
              <a:latin typeface="Arial Narrow" charset="0"/>
            </a:endParaRPr>
          </a:p>
        </p:txBody>
      </p:sp>
      <p:sp>
        <p:nvSpPr>
          <p:cNvPr id="350216" name="Text Box 8"/>
          <p:cNvSpPr txBox="1">
            <a:spLocks noChangeArrowheads="1"/>
          </p:cNvSpPr>
          <p:nvPr/>
        </p:nvSpPr>
        <p:spPr bwMode="auto">
          <a:xfrm>
            <a:off x="8005763" y="930275"/>
            <a:ext cx="90963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200" b="1">
                <a:latin typeface="Arial Narrow" charset="0"/>
              </a:rPr>
              <a:t>END </a:t>
            </a:r>
          </a:p>
          <a:p>
            <a:pPr algn="ctr" eaLnBrk="1" hangingPunct="1"/>
            <a:r>
              <a:rPr lang="en-US" sz="1200" b="1">
                <a:latin typeface="Arial Narrow" charset="0"/>
              </a:rPr>
              <a:t>USERS</a:t>
            </a:r>
          </a:p>
        </p:txBody>
      </p:sp>
      <p:sp>
        <p:nvSpPr>
          <p:cNvPr id="350218" name="AutoShape 10"/>
          <p:cNvSpPr>
            <a:spLocks noChangeArrowheads="1"/>
          </p:cNvSpPr>
          <p:nvPr/>
        </p:nvSpPr>
        <p:spPr bwMode="auto">
          <a:xfrm>
            <a:off x="1128713" y="930275"/>
            <a:ext cx="1462087" cy="457200"/>
          </a:xfrm>
          <a:prstGeom prst="homePlate">
            <a:avLst>
              <a:gd name="adj" fmla="val 79948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0219" name="Text Box 11"/>
          <p:cNvSpPr txBox="1">
            <a:spLocks noChangeArrowheads="1"/>
          </p:cNvSpPr>
          <p:nvPr/>
        </p:nvSpPr>
        <p:spPr bwMode="auto">
          <a:xfrm>
            <a:off x="1400175" y="914400"/>
            <a:ext cx="10382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200" b="1">
                <a:latin typeface="Arial Narrow" charset="0"/>
              </a:rPr>
              <a:t>     COMP-</a:t>
            </a:r>
          </a:p>
          <a:p>
            <a:pPr algn="ctr" eaLnBrk="1" hangingPunct="1"/>
            <a:r>
              <a:rPr lang="en-US" sz="1200" b="1">
                <a:latin typeface="Arial Narrow" charset="0"/>
              </a:rPr>
              <a:t>    ONENTS</a:t>
            </a:r>
          </a:p>
        </p:txBody>
      </p:sp>
      <p:sp>
        <p:nvSpPr>
          <p:cNvPr id="350220" name="Text Box 12"/>
          <p:cNvSpPr txBox="1">
            <a:spLocks noChangeArrowheads="1"/>
          </p:cNvSpPr>
          <p:nvPr/>
        </p:nvSpPr>
        <p:spPr bwMode="auto">
          <a:xfrm>
            <a:off x="4648200" y="930275"/>
            <a:ext cx="13636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200" b="1">
                <a:latin typeface="Arial Narrow" charset="0"/>
              </a:rPr>
              <a:t>SERVICE </a:t>
            </a:r>
          </a:p>
          <a:p>
            <a:pPr algn="ctr" eaLnBrk="1" hangingPunct="1"/>
            <a:r>
              <a:rPr lang="en-US" sz="1200" b="1">
                <a:latin typeface="Arial Narrow" charset="0"/>
              </a:rPr>
              <a:t>PROVIDERS</a:t>
            </a:r>
          </a:p>
        </p:txBody>
      </p:sp>
      <p:sp>
        <p:nvSpPr>
          <p:cNvPr id="350221" name="Text Box 13"/>
          <p:cNvSpPr txBox="1">
            <a:spLocks noChangeArrowheads="1"/>
          </p:cNvSpPr>
          <p:nvPr/>
        </p:nvSpPr>
        <p:spPr bwMode="auto">
          <a:xfrm>
            <a:off x="6096000" y="1006475"/>
            <a:ext cx="9906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200" b="1">
                <a:latin typeface="Arial Narrow" charset="0"/>
              </a:rPr>
              <a:t>CONTENT</a:t>
            </a:r>
          </a:p>
        </p:txBody>
      </p:sp>
      <p:graphicFrame>
        <p:nvGraphicFramePr>
          <p:cNvPr id="350225" name="Group 17"/>
          <p:cNvGraphicFramePr>
            <a:graphicFrameLocks noGrp="1"/>
          </p:cNvGraphicFramePr>
          <p:nvPr/>
        </p:nvGraphicFramePr>
        <p:xfrm>
          <a:off x="152400" y="1676400"/>
          <a:ext cx="7772400" cy="3581400"/>
        </p:xfrm>
        <a:graphic>
          <a:graphicData uri="http://schemas.openxmlformats.org/drawingml/2006/table">
            <a:tbl>
              <a:tblPr/>
              <a:tblGrid>
                <a:gridCol w="1109663"/>
                <a:gridCol w="1112837"/>
                <a:gridCol w="1054100"/>
                <a:gridCol w="1163638"/>
                <a:gridCol w="1109662"/>
                <a:gridCol w="1112838"/>
                <a:gridCol w="1109662"/>
              </a:tblGrid>
              <a:tr h="3581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3M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Applied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Materials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Dupont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Newport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Shipley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Sagitta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STS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Sumitomo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Veeco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Unaxis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Etc..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ECFF"/>
                        </a:gs>
                        <a:gs pos="50000">
                          <a:srgbClr val="FFFFFF"/>
                        </a:gs>
                        <a:gs pos="100000">
                          <a:srgbClr val="CCE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Agere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Agilent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Alcatel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Analog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   Devices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Bookham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Corning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Finisar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JDSU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Nortel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TI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Etc..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ECFF"/>
                        </a:gs>
                        <a:gs pos="50000">
                          <a:srgbClr val="FFFFFF"/>
                        </a:gs>
                        <a:gs pos="100000">
                          <a:srgbClr val="CCE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Alcatel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Ciena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Cisco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Fujitsu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Lucent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Marconi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Nortel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Siemens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Sycamore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Etc..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ECFF"/>
                        </a:gs>
                        <a:gs pos="50000">
                          <a:srgbClr val="FFFFFF"/>
                        </a:gs>
                        <a:gs pos="100000">
                          <a:srgbClr val="CCE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AT&amp;T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BellSouth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BT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Level3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Qwest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SBC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Sprint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Verizon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Williams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Worldcom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Etc..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ECFF"/>
                        </a:gs>
                        <a:gs pos="50000">
                          <a:srgbClr val="FFFFFF"/>
                        </a:gs>
                        <a:gs pos="100000">
                          <a:srgbClr val="CCE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AT&amp;T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BellSouth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 AOL/TW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Earthlink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NBC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Prodigy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Scientific      Atlanta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United Online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Verizon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Etc..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ECFF"/>
                        </a:gs>
                        <a:gs pos="50000">
                          <a:srgbClr val="FFFFFF"/>
                        </a:gs>
                        <a:gs pos="100000">
                          <a:srgbClr val="CCE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AOL/TW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Disney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EMI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Microsoft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NBC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The News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 Corporation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Viacom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Yahoo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• VoIP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Etc..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ECFF"/>
                        </a:gs>
                        <a:gs pos="50000">
                          <a:srgbClr val="FFFFFF"/>
                        </a:gs>
                        <a:gs pos="100000">
                          <a:srgbClr val="CCE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Computers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Phones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Media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   Players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• Cameras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PDA</a:t>
                      </a: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</a:rPr>
                        <a:t>’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</a:rPr>
                        <a:t>Etc..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ECFF"/>
                        </a:gs>
                        <a:gs pos="50000">
                          <a:srgbClr val="FFFFFF"/>
                        </a:gs>
                        <a:gs pos="100000">
                          <a:srgbClr val="CCEC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350243" name="Text Box 35"/>
          <p:cNvSpPr txBox="1">
            <a:spLocks noChangeArrowheads="1"/>
          </p:cNvSpPr>
          <p:nvPr/>
        </p:nvSpPr>
        <p:spPr bwMode="auto">
          <a:xfrm>
            <a:off x="3657600" y="930275"/>
            <a:ext cx="9826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200" b="1">
                <a:latin typeface="Arial Narrow" charset="0"/>
              </a:rPr>
              <a:t>NETWORK</a:t>
            </a:r>
          </a:p>
          <a:p>
            <a:pPr eaLnBrk="1" hangingPunct="1"/>
            <a:r>
              <a:rPr lang="en-US" sz="1200" b="1">
                <a:latin typeface="Arial Narrow" charset="0"/>
              </a:rPr>
              <a:t>OWNERS</a:t>
            </a:r>
          </a:p>
        </p:txBody>
      </p:sp>
      <p:sp>
        <p:nvSpPr>
          <p:cNvPr id="350244" name="Text Box 36"/>
          <p:cNvSpPr txBox="1">
            <a:spLocks noChangeArrowheads="1"/>
          </p:cNvSpPr>
          <p:nvPr/>
        </p:nvSpPr>
        <p:spPr bwMode="auto">
          <a:xfrm>
            <a:off x="685800" y="0"/>
            <a:ext cx="7086600" cy="99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Communications </a:t>
            </a:r>
            <a:r>
              <a:rPr lang="en-US" sz="3600" b="1" dirty="0" smtClean="0">
                <a:solidFill>
                  <a:srgbClr val="FF0000"/>
                </a:solidFill>
              </a:rPr>
              <a:t>Value Chain Roadmap </a:t>
            </a:r>
            <a:r>
              <a:rPr lang="en-US" sz="3600" b="1" dirty="0">
                <a:solidFill>
                  <a:srgbClr val="FF0000"/>
                </a:solidFill>
              </a:rPr>
              <a:t>Consortium</a:t>
            </a:r>
          </a:p>
        </p:txBody>
      </p:sp>
      <p:sp>
        <p:nvSpPr>
          <p:cNvPr id="350245" name="Text Box 37"/>
          <p:cNvSpPr txBox="1">
            <a:spLocks noChangeArrowheads="1"/>
          </p:cNvSpPr>
          <p:nvPr/>
        </p:nvSpPr>
        <p:spPr bwMode="auto">
          <a:xfrm>
            <a:off x="251520" y="4106863"/>
            <a:ext cx="8763000" cy="243143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6600"/>
                </a:solidFill>
                <a:latin typeface="Arial" charset="0"/>
              </a:rPr>
              <a:t>CROSS-INDUSTRY CHALLENGES 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b="1" dirty="0" smtClean="0">
                <a:solidFill>
                  <a:srgbClr val="1E0AFF"/>
                </a:solidFill>
                <a:latin typeface="Arial" charset="0"/>
              </a:rPr>
              <a:t>Architecture </a:t>
            </a:r>
          </a:p>
          <a:p>
            <a:pPr eaLnBrk="1" hangingPunct="1">
              <a:buFont typeface="Times" charset="0"/>
              <a:buNone/>
            </a:pPr>
            <a:r>
              <a:rPr lang="en-US" b="1" dirty="0" smtClean="0">
                <a:solidFill>
                  <a:srgbClr val="1E0AFF"/>
                </a:solidFill>
                <a:latin typeface="Arial" charset="0"/>
              </a:rPr>
              <a:t>Protocols</a:t>
            </a:r>
          </a:p>
          <a:p>
            <a:pPr eaLnBrk="1" hangingPunct="1">
              <a:buFont typeface="Times" charset="0"/>
              <a:buNone/>
            </a:pPr>
            <a:r>
              <a:rPr lang="en-US" b="1" dirty="0" smtClean="0">
                <a:solidFill>
                  <a:srgbClr val="1E0AFF"/>
                </a:solidFill>
                <a:latin typeface="Arial" charset="0"/>
              </a:rPr>
              <a:t>Devices</a:t>
            </a:r>
          </a:p>
          <a:p>
            <a:pPr eaLnBrk="1" hangingPunct="1">
              <a:buFont typeface="Times" charset="0"/>
              <a:buNone/>
            </a:pPr>
            <a:r>
              <a:rPr lang="en-US" b="1" dirty="0" smtClean="0">
                <a:solidFill>
                  <a:srgbClr val="1E0AFF"/>
                </a:solidFill>
                <a:latin typeface="Arial" charset="0"/>
              </a:rPr>
              <a:t>Regulations</a:t>
            </a:r>
            <a:endParaRPr lang="en-US" b="1" dirty="0">
              <a:solidFill>
                <a:srgbClr val="1E0AFF"/>
              </a:solidFill>
              <a:latin typeface="Arial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b="1" dirty="0">
                <a:solidFill>
                  <a:srgbClr val="1E0AFF"/>
                </a:solidFill>
                <a:latin typeface="Arial" charset="0"/>
              </a:rPr>
              <a:t>And more . . . </a:t>
            </a:r>
          </a:p>
        </p:txBody>
      </p:sp>
      <p:sp>
        <p:nvSpPr>
          <p:cNvPr id="350248" name="Text Box 40"/>
          <p:cNvSpPr txBox="1">
            <a:spLocks noChangeArrowheads="1"/>
          </p:cNvSpPr>
          <p:nvPr/>
        </p:nvSpPr>
        <p:spPr bwMode="auto">
          <a:xfrm>
            <a:off x="7086600" y="1028700"/>
            <a:ext cx="9906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200" b="1">
                <a:latin typeface="Arial Narrow" charset="0"/>
              </a:rPr>
              <a:t>DEVICES</a:t>
            </a:r>
          </a:p>
        </p:txBody>
      </p:sp>
      <p:sp>
        <p:nvSpPr>
          <p:cNvPr id="350223" name="AutoShape 15"/>
          <p:cNvSpPr>
            <a:spLocks noChangeArrowheads="1"/>
          </p:cNvSpPr>
          <p:nvPr/>
        </p:nvSpPr>
        <p:spPr bwMode="auto">
          <a:xfrm>
            <a:off x="61913" y="930275"/>
            <a:ext cx="1614487" cy="457200"/>
          </a:xfrm>
          <a:prstGeom prst="homePlate">
            <a:avLst>
              <a:gd name="adj" fmla="val 88281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0224" name="Text Box 16"/>
          <p:cNvSpPr txBox="1">
            <a:spLocks noChangeArrowheads="1"/>
          </p:cNvSpPr>
          <p:nvPr/>
        </p:nvSpPr>
        <p:spPr bwMode="auto">
          <a:xfrm>
            <a:off x="76200" y="914400"/>
            <a:ext cx="1524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200" b="1">
                <a:latin typeface="Arial Narrow" charset="0"/>
              </a:rPr>
              <a:t>MATERIALS &amp;</a:t>
            </a:r>
          </a:p>
          <a:p>
            <a:pPr eaLnBrk="1" hangingPunct="1"/>
            <a:r>
              <a:rPr lang="en-US" sz="1200" b="1">
                <a:latin typeface="Arial Narrow" charset="0"/>
              </a:rPr>
              <a:t>PROCESS EQUIP</a:t>
            </a:r>
          </a:p>
        </p:txBody>
      </p:sp>
      <p:sp>
        <p:nvSpPr>
          <p:cNvPr id="350253" name="Text Box 45"/>
          <p:cNvSpPr txBox="1">
            <a:spLocks noChangeArrowheads="1"/>
          </p:cNvSpPr>
          <p:nvPr/>
        </p:nvSpPr>
        <p:spPr bwMode="auto">
          <a:xfrm>
            <a:off x="7908925" y="1706563"/>
            <a:ext cx="9906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200" b="1">
                <a:latin typeface="Arial Narrow" charset="0"/>
              </a:rPr>
              <a:t>Business</a:t>
            </a:r>
          </a:p>
          <a:p>
            <a:pPr>
              <a:buFontTx/>
              <a:buChar char="•"/>
            </a:pPr>
            <a:r>
              <a:rPr lang="en-US" sz="1200" b="1">
                <a:latin typeface="Arial Narrow" charset="0"/>
              </a:rPr>
              <a:t>Consumer</a:t>
            </a:r>
          </a:p>
          <a:p>
            <a:pPr>
              <a:buFontTx/>
              <a:buChar char="•"/>
            </a:pPr>
            <a:r>
              <a:rPr lang="en-US" sz="1200" b="1">
                <a:latin typeface="Arial Narrow" charset="0"/>
              </a:rPr>
              <a:t>Gov</a:t>
            </a:r>
            <a:r>
              <a:rPr lang="ja-JP" altLang="en-US" sz="1200" b="1">
                <a:latin typeface="Arial"/>
              </a:rPr>
              <a:t>’</a:t>
            </a:r>
            <a:r>
              <a:rPr lang="en-US" sz="1200" b="1">
                <a:latin typeface="Arial Narrow" charset="0"/>
              </a:rPr>
              <a:t>t</a:t>
            </a:r>
          </a:p>
          <a:p>
            <a:pPr>
              <a:buFontTx/>
              <a:buChar char="•"/>
            </a:pPr>
            <a:r>
              <a:rPr lang="en-US" sz="1200" b="1">
                <a:latin typeface="Arial Narrow" charset="0"/>
              </a:rPr>
              <a:t>Education</a:t>
            </a:r>
          </a:p>
          <a:p>
            <a:pPr>
              <a:buFontTx/>
              <a:buChar char="•"/>
            </a:pPr>
            <a:r>
              <a:rPr lang="en-US" sz="1200" b="1">
                <a:latin typeface="Arial Narrow" charset="0"/>
              </a:rPr>
              <a:t>Medical</a:t>
            </a:r>
          </a:p>
          <a:p>
            <a:pPr>
              <a:buFontTx/>
              <a:buChar char="•"/>
            </a:pPr>
            <a:r>
              <a:rPr lang="en-US" sz="1200" b="1">
                <a:latin typeface="Arial Narrow" charset="0"/>
              </a:rPr>
              <a:t>Etc..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5800" y="6423719"/>
            <a:ext cx="3708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C. Fine &amp; E. Bruce, 2002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10426" y="5085184"/>
            <a:ext cx="3758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Which parts of the chain </a:t>
            </a:r>
          </a:p>
          <a:p>
            <a:pPr algn="ctr"/>
            <a:r>
              <a:rPr lang="en-US" b="1" dirty="0" smtClean="0"/>
              <a:t>get commoditized?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 bwMode="auto">
          <a:xfrm>
            <a:off x="3203848" y="4869160"/>
            <a:ext cx="4680520" cy="1296144"/>
          </a:xfrm>
          <a:prstGeom prst="ellipse">
            <a:avLst/>
          </a:prstGeom>
          <a:noFill/>
          <a:ln w="76200" cap="flat" cmpd="sng" algn="ctr">
            <a:solidFill>
              <a:srgbClr val="9217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552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152400"/>
            <a:ext cx="9183688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31" tIns="43685" rIns="88931" bIns="43685">
            <a:spAutoFit/>
          </a:bodyPr>
          <a:lstStyle/>
          <a:p>
            <a:pPr marL="457200" indent="-457200" algn="ctr" defTabSz="898525"/>
            <a:r>
              <a:rPr lang="en-US" altLang="zh-CN" sz="3900" b="1" i="1" smtClean="0">
                <a:solidFill>
                  <a:srgbClr val="FF0000"/>
                </a:solidFill>
                <a:latin typeface="Times" charset="0"/>
                <a:ea typeface="宋体" charset="0"/>
                <a:cs typeface="宋体" charset="0"/>
              </a:rPr>
              <a:t>Collaborative Roadmapping </a:t>
            </a:r>
          </a:p>
          <a:p>
            <a:pPr marL="457200" indent="-457200" algn="ctr" defTabSz="898525"/>
            <a:r>
              <a:rPr lang="en-US" altLang="zh-CN" sz="3900" b="1" i="1" smtClean="0">
                <a:solidFill>
                  <a:srgbClr val="FF0000"/>
                </a:solidFill>
                <a:latin typeface="Times" charset="0"/>
                <a:ea typeface="宋体" charset="0"/>
                <a:cs typeface="宋体" charset="0"/>
              </a:rPr>
              <a:t>in the Semiconductor Industry:</a:t>
            </a:r>
            <a:r>
              <a:rPr lang="en-US" altLang="zh-CN" sz="2700" b="1" smtClean="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 </a:t>
            </a:r>
          </a:p>
          <a:p>
            <a:pPr marL="457200" indent="-457200" defTabSz="898525"/>
            <a:endParaRPr lang="en-US" altLang="zh-CN" sz="800" b="1" smtClean="0">
              <a:solidFill>
                <a:srgbClr val="000000"/>
              </a:solidFill>
              <a:latin typeface="Helvetica" charset="0"/>
              <a:ea typeface="宋体" charset="0"/>
              <a:cs typeface="宋体" charset="0"/>
            </a:endParaRPr>
          </a:p>
          <a:p>
            <a:pPr marL="457200" indent="-457200" defTabSz="898525">
              <a:buFont typeface="Arial" charset="0"/>
              <a:buAutoNum type="arabicPeriod"/>
            </a:pPr>
            <a:r>
              <a:rPr lang="en-US" altLang="zh-CN" sz="2800" b="1" i="1" smtClean="0">
                <a:solidFill>
                  <a:srgbClr val="0000FF"/>
                </a:solidFill>
                <a:latin typeface="Helvetica" charset="0"/>
                <a:ea typeface="宋体" charset="0"/>
                <a:cs typeface="宋体" charset="0"/>
              </a:rPr>
              <a:t>Initiation in mid-1980’s in the U.S. at the industry and government level:</a:t>
            </a:r>
          </a:p>
          <a:p>
            <a:pPr marL="906463" lvl="1" indent="-457200" defTabSz="898525">
              <a:buFont typeface="Arial" charset="0"/>
              <a:buNone/>
            </a:pPr>
            <a:r>
              <a:rPr lang="en-US" altLang="zh-CN" sz="2800" b="1" i="1" smtClean="0">
                <a:solidFill>
                  <a:srgbClr val="0000FF"/>
                </a:solidFill>
                <a:latin typeface="Helvetica" charset="0"/>
                <a:ea typeface="宋体" charset="0"/>
                <a:cs typeface="宋体" charset="0"/>
              </a:rPr>
              <a:t>	</a:t>
            </a:r>
            <a:r>
              <a:rPr lang="en-US" altLang="zh-CN" sz="2800" b="1" smtClean="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12 largest U.S. semiconductor firms, </a:t>
            </a:r>
          </a:p>
          <a:p>
            <a:pPr marL="906463" lvl="1" indent="-457200" defTabSz="898525">
              <a:buFont typeface="Arial" charset="0"/>
              <a:buNone/>
            </a:pPr>
            <a:r>
              <a:rPr lang="en-US" altLang="zh-CN" sz="2800" b="1" smtClean="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	Department of Defense, Department of Justice</a:t>
            </a:r>
            <a:endParaRPr lang="en-US" altLang="zh-CN" sz="2800" b="1" i="1" smtClean="0">
              <a:solidFill>
                <a:srgbClr val="0000FF"/>
              </a:solidFill>
              <a:latin typeface="Helvetica" charset="0"/>
              <a:ea typeface="宋体" charset="0"/>
              <a:cs typeface="宋体" charset="0"/>
            </a:endParaRPr>
          </a:p>
          <a:p>
            <a:pPr marL="457200" indent="-457200" defTabSz="898525">
              <a:buFont typeface="Arial" charset="0"/>
              <a:buAutoNum type="arabicPeriod"/>
            </a:pPr>
            <a:r>
              <a:rPr lang="en-US" altLang="zh-CN" sz="2800" b="1" i="1" smtClean="0">
                <a:solidFill>
                  <a:srgbClr val="0000FF"/>
                </a:solidFill>
                <a:latin typeface="Helvetica" charset="0"/>
                <a:ea typeface="宋体" charset="0"/>
                <a:cs typeface="宋体" charset="0"/>
              </a:rPr>
              <a:t>Coordinate the supply chain:  150 suppliers</a:t>
            </a:r>
          </a:p>
          <a:p>
            <a:pPr marL="906463" lvl="1" indent="-457200" defTabSz="898525">
              <a:buFont typeface="Arial" charset="0"/>
              <a:buNone/>
            </a:pPr>
            <a:r>
              <a:rPr lang="en-US" altLang="zh-CN" sz="2800" b="1" i="1" smtClean="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-- Leverage scale &amp; scope of the whole industry</a:t>
            </a:r>
            <a:endParaRPr lang="en-US" altLang="zh-CN" sz="2800" b="1" i="1" smtClean="0">
              <a:solidFill>
                <a:srgbClr val="0000FF"/>
              </a:solidFill>
              <a:latin typeface="Helvetica" charset="0"/>
              <a:ea typeface="宋体" charset="0"/>
              <a:cs typeface="宋体" charset="0"/>
            </a:endParaRPr>
          </a:p>
          <a:p>
            <a:pPr marL="457200" indent="-457200" defTabSz="898525">
              <a:buFont typeface="Arial" charset="0"/>
              <a:buAutoNum type="arabicPeriod"/>
            </a:pPr>
            <a:r>
              <a:rPr lang="en-US" altLang="zh-CN" sz="2800" b="1" i="1" smtClean="0">
                <a:solidFill>
                  <a:srgbClr val="0000FF"/>
                </a:solidFill>
                <a:latin typeface="Helvetica" charset="0"/>
                <a:ea typeface="宋体" charset="0"/>
                <a:cs typeface="宋体" charset="0"/>
              </a:rPr>
              <a:t>Guided by Moore’s Law (technology roadmap):  </a:t>
            </a:r>
          </a:p>
          <a:p>
            <a:pPr marL="906463" lvl="1" indent="-457200" defTabSz="898525">
              <a:buFont typeface="Arial" charset="0"/>
              <a:buNone/>
            </a:pPr>
            <a:r>
              <a:rPr lang="en-US" altLang="zh-CN" sz="2800" b="1" i="1" smtClean="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-- Ambitious goals for technological achievement</a:t>
            </a:r>
            <a:endParaRPr lang="en-US" altLang="zh-CN" sz="2800" b="1" i="1" smtClean="0">
              <a:solidFill>
                <a:srgbClr val="0000FF"/>
              </a:solidFill>
              <a:latin typeface="Helvetica" charset="0"/>
              <a:ea typeface="宋体" charset="0"/>
              <a:cs typeface="宋体" charset="0"/>
            </a:endParaRPr>
          </a:p>
          <a:p>
            <a:pPr marL="457200" indent="-457200" defTabSz="898525">
              <a:buFont typeface="Arial" charset="0"/>
              <a:buAutoNum type="arabicPeriod"/>
            </a:pPr>
            <a:r>
              <a:rPr lang="en-US" altLang="zh-CN" sz="3200" b="1" i="1" smtClean="0">
                <a:solidFill>
                  <a:srgbClr val="0000FF"/>
                </a:solidFill>
                <a:latin typeface="Times" charset="0"/>
                <a:ea typeface="宋体" charset="0"/>
                <a:cs typeface="宋体" charset="0"/>
              </a:rPr>
              <a:t>“Field of Dreams”</a:t>
            </a:r>
            <a:r>
              <a:rPr lang="en-US" altLang="zh-CN" sz="2800" b="1" i="1" smtClean="0">
                <a:solidFill>
                  <a:srgbClr val="0000FF"/>
                </a:solidFill>
                <a:latin typeface="Helvetica" charset="0"/>
                <a:ea typeface="宋体" charset="0"/>
                <a:cs typeface="宋体" charset="0"/>
              </a:rPr>
              <a:t> Business Model</a:t>
            </a:r>
          </a:p>
          <a:p>
            <a:pPr marL="906463" lvl="1" indent="-457200" defTabSz="898525">
              <a:buFont typeface="Arial" charset="0"/>
              <a:buNone/>
            </a:pPr>
            <a:r>
              <a:rPr lang="en-US" altLang="zh-CN" sz="2800" b="1" smtClean="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	“If you build it, they will come.”</a:t>
            </a:r>
          </a:p>
          <a:p>
            <a:pPr marL="906463" lvl="1" indent="-457200" defTabSz="898525">
              <a:buFont typeface="Arial" charset="0"/>
              <a:buNone/>
            </a:pPr>
            <a:r>
              <a:rPr lang="en-US" altLang="zh-CN" sz="2800" b="1" smtClean="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	(There was not a sophisticated business model at that time; now there is.)</a:t>
            </a:r>
          </a:p>
        </p:txBody>
      </p:sp>
    </p:spTree>
    <p:extLst>
      <p:ext uri="{BB962C8B-B14F-4D97-AF65-F5344CB8AC3E}">
        <p14:creationId xmlns:p14="http://schemas.microsoft.com/office/powerpoint/2010/main" val="2750369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fld id="{D6CF4934-5E18-F14A-A747-BFD54484774B}" type="slidenum">
              <a:rPr lang="en-US" sz="1400">
                <a:cs typeface="Arial" charset="0"/>
              </a:rPr>
              <a:pPr algn="l"/>
              <a:t>2</a:t>
            </a:fld>
            <a:endParaRPr lang="en-US" sz="1400">
              <a:cs typeface="Arial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848600" cy="457200"/>
          </a:xfrm>
        </p:spPr>
        <p:txBody>
          <a:bodyPr anchor="t">
            <a:normAutofit fontScale="90000"/>
          </a:bodyPr>
          <a:lstStyle/>
          <a:p>
            <a:r>
              <a:rPr lang="en-US" sz="29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Technology and Industry Disruptions</a:t>
            </a:r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-76200" y="2643188"/>
            <a:ext cx="1844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00FF"/>
                </a:solidFill>
                <a:latin typeface="Calibri" charset="0"/>
              </a:rPr>
              <a:t>Technology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Calibri" charset="0"/>
              </a:rPr>
              <a:t>Disruption</a:t>
            </a:r>
          </a:p>
        </p:txBody>
      </p:sp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-76200" y="5105400"/>
            <a:ext cx="175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00FF"/>
                </a:solidFill>
                <a:latin typeface="Calibri" charset="0"/>
              </a:rPr>
              <a:t>No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Calibri" charset="0"/>
              </a:rPr>
              <a:t>Technology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Calibri" charset="0"/>
              </a:rPr>
              <a:t>Disruption</a:t>
            </a:r>
          </a:p>
        </p:txBody>
      </p:sp>
      <p:sp>
        <p:nvSpPr>
          <p:cNvPr id="38918" name="Text Box 10"/>
          <p:cNvSpPr txBox="1">
            <a:spLocks noChangeArrowheads="1"/>
          </p:cNvSpPr>
          <p:nvPr/>
        </p:nvSpPr>
        <p:spPr bwMode="auto">
          <a:xfrm>
            <a:off x="2543175" y="685800"/>
            <a:ext cx="1604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00FF"/>
                </a:solidFill>
                <a:latin typeface="Calibri" charset="0"/>
              </a:rPr>
              <a:t>Industry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Calibri" charset="0"/>
              </a:rPr>
              <a:t>Disruption</a:t>
            </a:r>
          </a:p>
        </p:txBody>
      </p:sp>
      <p:sp>
        <p:nvSpPr>
          <p:cNvPr id="38919" name="Text Box 11"/>
          <p:cNvSpPr txBox="1">
            <a:spLocks noChangeArrowheads="1"/>
          </p:cNvSpPr>
          <p:nvPr/>
        </p:nvSpPr>
        <p:spPr bwMode="auto">
          <a:xfrm>
            <a:off x="5375275" y="685800"/>
            <a:ext cx="178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00FF"/>
                </a:solidFill>
                <a:latin typeface="Calibri" charset="0"/>
              </a:rPr>
              <a:t>No Industry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Calibri" charset="0"/>
              </a:rPr>
              <a:t>Disruption</a:t>
            </a:r>
          </a:p>
        </p:txBody>
      </p:sp>
      <p:sp>
        <p:nvSpPr>
          <p:cNvPr id="38920" name="Rectangle 4"/>
          <p:cNvSpPr>
            <a:spLocks noChangeArrowheads="1"/>
          </p:cNvSpPr>
          <p:nvPr/>
        </p:nvSpPr>
        <p:spPr bwMode="auto">
          <a:xfrm>
            <a:off x="1600200" y="1524000"/>
            <a:ext cx="3101975" cy="3200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3200">
              <a:latin typeface="Calibri" charset="0"/>
            </a:endParaRPr>
          </a:p>
        </p:txBody>
      </p:sp>
      <p:sp>
        <p:nvSpPr>
          <p:cNvPr id="38921" name="Rectangle 5"/>
          <p:cNvSpPr>
            <a:spLocks noChangeArrowheads="1"/>
          </p:cNvSpPr>
          <p:nvPr/>
        </p:nvSpPr>
        <p:spPr bwMode="auto">
          <a:xfrm>
            <a:off x="4702175" y="1524000"/>
            <a:ext cx="3198813" cy="3200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3200">
              <a:latin typeface="Calibri" charset="0"/>
            </a:endParaRPr>
          </a:p>
        </p:txBody>
      </p:sp>
      <p:sp>
        <p:nvSpPr>
          <p:cNvPr id="38922" name="Rectangle 6"/>
          <p:cNvSpPr>
            <a:spLocks noChangeArrowheads="1"/>
          </p:cNvSpPr>
          <p:nvPr/>
        </p:nvSpPr>
        <p:spPr bwMode="auto">
          <a:xfrm>
            <a:off x="1600200" y="4724400"/>
            <a:ext cx="3101975" cy="1981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3200">
              <a:latin typeface="Calibri" charset="0"/>
            </a:endParaRPr>
          </a:p>
        </p:txBody>
      </p:sp>
      <p:sp>
        <p:nvSpPr>
          <p:cNvPr id="38923" name="Rectangle 7"/>
          <p:cNvSpPr>
            <a:spLocks noChangeArrowheads="1"/>
          </p:cNvSpPr>
          <p:nvPr/>
        </p:nvSpPr>
        <p:spPr bwMode="auto">
          <a:xfrm>
            <a:off x="4702175" y="4724400"/>
            <a:ext cx="3198813" cy="1981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3200">
              <a:latin typeface="Calibri" charset="0"/>
            </a:endParaRPr>
          </a:p>
        </p:txBody>
      </p:sp>
      <p:grpSp>
        <p:nvGrpSpPr>
          <p:cNvPr id="38924" name="Group 21"/>
          <p:cNvGrpSpPr>
            <a:grpSpLocks/>
          </p:cNvGrpSpPr>
          <p:nvPr/>
        </p:nvGrpSpPr>
        <p:grpSpPr bwMode="auto">
          <a:xfrm>
            <a:off x="1690688" y="1524000"/>
            <a:ext cx="2749550" cy="2819400"/>
            <a:chOff x="2743198" y="1828875"/>
            <a:chExt cx="2226286" cy="2514886"/>
          </a:xfrm>
        </p:grpSpPr>
        <p:sp>
          <p:nvSpPr>
            <p:cNvPr id="38936" name="Text Box 12"/>
            <p:cNvSpPr txBox="1">
              <a:spLocks noChangeArrowheads="1"/>
            </p:cNvSpPr>
            <p:nvPr/>
          </p:nvSpPr>
          <p:spPr bwMode="auto">
            <a:xfrm>
              <a:off x="2743198" y="1828875"/>
              <a:ext cx="1852469" cy="1180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sz="2000" b="1">
                  <a:latin typeface="Calibri" charset="0"/>
                </a:rPr>
                <a:t> Weak Incumbent </a:t>
              </a:r>
            </a:p>
            <a:p>
              <a:r>
                <a:rPr lang="en-US" sz="2000" b="1">
                  <a:latin typeface="Calibri" charset="0"/>
                </a:rPr>
                <a:t>         Network Effect</a:t>
              </a:r>
            </a:p>
            <a:p>
              <a:r>
                <a:rPr lang="en-US" sz="2000" b="1">
                  <a:latin typeface="Calibri" charset="0"/>
                </a:rPr>
                <a:t>• Strong Entrant </a:t>
              </a:r>
            </a:p>
            <a:p>
              <a:r>
                <a:rPr lang="en-US" sz="2000" b="1">
                  <a:latin typeface="Calibri" charset="0"/>
                </a:rPr>
                <a:t>         Network Effect</a:t>
              </a:r>
            </a:p>
          </p:txBody>
        </p:sp>
        <p:sp>
          <p:nvSpPr>
            <p:cNvPr id="38937" name="Text Box 13"/>
            <p:cNvSpPr txBox="1">
              <a:spLocks noChangeArrowheads="1"/>
            </p:cNvSpPr>
            <p:nvPr/>
          </p:nvSpPr>
          <p:spPr bwMode="auto">
            <a:xfrm>
              <a:off x="2743198" y="2888727"/>
              <a:ext cx="2226286" cy="145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sz="2000" b="1">
                  <a:latin typeface="Calibri" charset="0"/>
                </a:rPr>
                <a:t> Consumer highly price </a:t>
              </a:r>
            </a:p>
            <a:p>
              <a:r>
                <a:rPr lang="en-US" sz="2000" b="1">
                  <a:latin typeface="Calibri" charset="0"/>
                </a:rPr>
                <a:t>sensitive and willing to </a:t>
              </a:r>
            </a:p>
            <a:p>
              <a:r>
                <a:rPr lang="en-US" sz="2000" b="1">
                  <a:latin typeface="Calibri" charset="0"/>
                </a:rPr>
                <a:t>risk adopting innovative </a:t>
              </a:r>
            </a:p>
            <a:p>
              <a:r>
                <a:rPr lang="en-US" sz="2000" b="1">
                  <a:latin typeface="Calibri" charset="0"/>
                </a:rPr>
                <a:t>service with low quality </a:t>
              </a:r>
            </a:p>
            <a:p>
              <a:r>
                <a:rPr lang="en-US" sz="2000" b="1">
                  <a:latin typeface="Calibri" charset="0"/>
                </a:rPr>
                <a:t>and compatibility</a:t>
              </a:r>
            </a:p>
          </p:txBody>
        </p:sp>
      </p:grpSp>
      <p:sp>
        <p:nvSpPr>
          <p:cNvPr id="38925" name="Text Box 14"/>
          <p:cNvSpPr txBox="1">
            <a:spLocks noChangeArrowheads="1"/>
          </p:cNvSpPr>
          <p:nvPr/>
        </p:nvSpPr>
        <p:spPr bwMode="auto">
          <a:xfrm>
            <a:off x="1692275" y="4873625"/>
            <a:ext cx="2640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Calibri" charset="0"/>
              </a:rPr>
              <a:t>Quadrant Not Relevant</a:t>
            </a:r>
          </a:p>
        </p:txBody>
      </p:sp>
      <p:grpSp>
        <p:nvGrpSpPr>
          <p:cNvPr id="38926" name="Group 23"/>
          <p:cNvGrpSpPr>
            <a:grpSpLocks/>
          </p:cNvGrpSpPr>
          <p:nvPr/>
        </p:nvGrpSpPr>
        <p:grpSpPr bwMode="auto">
          <a:xfrm>
            <a:off x="4724400" y="4873625"/>
            <a:ext cx="2967038" cy="1755775"/>
            <a:chOff x="5199978" y="4308478"/>
            <a:chExt cx="2401567" cy="1568343"/>
          </a:xfrm>
        </p:grpSpPr>
        <p:sp>
          <p:nvSpPr>
            <p:cNvPr id="38934" name="Text Box 16"/>
            <p:cNvSpPr txBox="1">
              <a:spLocks noChangeArrowheads="1"/>
            </p:cNvSpPr>
            <p:nvPr/>
          </p:nvSpPr>
          <p:spPr bwMode="auto">
            <a:xfrm>
              <a:off x="5230812" y="4308478"/>
              <a:ext cx="1841133" cy="63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sz="2000" b="1">
                  <a:latin typeface="Calibri" charset="0"/>
                </a:rPr>
                <a:t> Strong Incumbent </a:t>
              </a:r>
            </a:p>
            <a:p>
              <a:r>
                <a:rPr lang="en-US" sz="2000" b="1">
                  <a:latin typeface="Calibri" charset="0"/>
                </a:rPr>
                <a:t>        Network Effect</a:t>
              </a:r>
            </a:p>
          </p:txBody>
        </p:sp>
        <p:sp>
          <p:nvSpPr>
            <p:cNvPr id="38935" name="Text Box 17"/>
            <p:cNvSpPr txBox="1">
              <a:spLocks noChangeArrowheads="1"/>
            </p:cNvSpPr>
            <p:nvPr/>
          </p:nvSpPr>
          <p:spPr bwMode="auto">
            <a:xfrm>
              <a:off x="5199978" y="4969509"/>
              <a:ext cx="2401567" cy="90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sz="2000" b="1">
                  <a:latin typeface="Calibri" charset="0"/>
                </a:rPr>
                <a:t> Consumers value quality </a:t>
              </a:r>
            </a:p>
            <a:p>
              <a:r>
                <a:rPr lang="en-US" sz="2000" b="1">
                  <a:latin typeface="Calibri" charset="0"/>
                </a:rPr>
                <a:t>and compatibility over </a:t>
              </a:r>
            </a:p>
            <a:p>
              <a:r>
                <a:rPr lang="en-US" sz="2000" b="1">
                  <a:latin typeface="Calibri" charset="0"/>
                </a:rPr>
                <a:t>innovation and low price</a:t>
              </a:r>
            </a:p>
          </p:txBody>
        </p:sp>
      </p:grpSp>
      <p:grpSp>
        <p:nvGrpSpPr>
          <p:cNvPr id="38927" name="Group 22"/>
          <p:cNvGrpSpPr>
            <a:grpSpLocks/>
          </p:cNvGrpSpPr>
          <p:nvPr/>
        </p:nvGrpSpPr>
        <p:grpSpPr bwMode="auto">
          <a:xfrm>
            <a:off x="4762500" y="1524000"/>
            <a:ext cx="2930525" cy="3124200"/>
            <a:chOff x="5230814" y="1828800"/>
            <a:chExt cx="2372336" cy="2787963"/>
          </a:xfrm>
        </p:grpSpPr>
        <p:sp>
          <p:nvSpPr>
            <p:cNvPr id="38931" name="Text Box 18"/>
            <p:cNvSpPr txBox="1">
              <a:spLocks noChangeArrowheads="1"/>
            </p:cNvSpPr>
            <p:nvPr/>
          </p:nvSpPr>
          <p:spPr bwMode="auto">
            <a:xfrm>
              <a:off x="5230814" y="1828800"/>
              <a:ext cx="2194860" cy="63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sz="2000" b="1">
                  <a:latin typeface="Calibri" charset="0"/>
                </a:rPr>
                <a:t> Incumbents can affect</a:t>
              </a:r>
            </a:p>
            <a:p>
              <a:r>
                <a:rPr lang="en-US" sz="2000" b="1">
                  <a:latin typeface="Calibri" charset="0"/>
                </a:rPr>
                <a:t>     switching behavior</a:t>
              </a:r>
            </a:p>
          </p:txBody>
        </p:sp>
        <p:sp>
          <p:nvSpPr>
            <p:cNvPr id="38932" name="Text Box 19"/>
            <p:cNvSpPr txBox="1">
              <a:spLocks noChangeArrowheads="1"/>
            </p:cNvSpPr>
            <p:nvPr/>
          </p:nvSpPr>
          <p:spPr bwMode="auto">
            <a:xfrm>
              <a:off x="5261657" y="2362199"/>
              <a:ext cx="2341493" cy="118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sz="2000" b="1">
                  <a:latin typeface="Calibri" charset="0"/>
                </a:rPr>
                <a:t> Incumbents innovate </a:t>
              </a:r>
            </a:p>
            <a:p>
              <a:r>
                <a:rPr lang="en-US" sz="2000" b="1">
                  <a:latin typeface="Calibri" charset="0"/>
                </a:rPr>
                <a:t>while maintaining quality</a:t>
              </a:r>
            </a:p>
            <a:p>
              <a:r>
                <a:rPr lang="en-US" sz="2000" b="1">
                  <a:latin typeface="Calibri" charset="0"/>
                </a:rPr>
                <a:t>• Incumbents control </a:t>
              </a:r>
            </a:p>
            <a:p>
              <a:r>
                <a:rPr lang="en-US" sz="2000" b="1">
                  <a:latin typeface="Calibri" charset="0"/>
                </a:rPr>
                <a:t>     complementary assets</a:t>
              </a:r>
            </a:p>
          </p:txBody>
        </p:sp>
        <p:sp>
          <p:nvSpPr>
            <p:cNvPr id="38933" name="Text Box 20"/>
            <p:cNvSpPr txBox="1">
              <a:spLocks noChangeArrowheads="1"/>
            </p:cNvSpPr>
            <p:nvPr/>
          </p:nvSpPr>
          <p:spPr bwMode="auto">
            <a:xfrm>
              <a:off x="5241927" y="3435757"/>
              <a:ext cx="2195083" cy="118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sz="2000" b="1">
                  <a:latin typeface="Calibri" charset="0"/>
                </a:rPr>
                <a:t> Entrants struggle to </a:t>
              </a:r>
            </a:p>
            <a:p>
              <a:r>
                <a:rPr lang="en-US" sz="2000" b="1">
                  <a:latin typeface="Calibri" charset="0"/>
                </a:rPr>
                <a:t>offer quality due to lack</a:t>
              </a:r>
            </a:p>
            <a:p>
              <a:r>
                <a:rPr lang="en-US" sz="2000" b="1">
                  <a:latin typeface="Calibri" charset="0"/>
                </a:rPr>
                <a:t>of functional control</a:t>
              </a:r>
            </a:p>
            <a:p>
              <a:r>
                <a:rPr lang="en-US" sz="2000" b="1">
                  <a:latin typeface="Calibri" charset="0"/>
                </a:rPr>
                <a:t>or market power</a:t>
              </a:r>
            </a:p>
          </p:txBody>
        </p:sp>
      </p:grpSp>
      <p:sp>
        <p:nvSpPr>
          <p:cNvPr id="38928" name="TextBox 24"/>
          <p:cNvSpPr txBox="1">
            <a:spLocks noChangeArrowheads="1"/>
          </p:cNvSpPr>
          <p:nvPr/>
        </p:nvSpPr>
        <p:spPr bwMode="auto">
          <a:xfrm>
            <a:off x="7620000" y="2362200"/>
            <a:ext cx="1381125" cy="95408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>
                <a:solidFill>
                  <a:srgbClr val="15A32F"/>
                </a:solidFill>
                <a:latin typeface="Calibri" charset="0"/>
              </a:rPr>
              <a:t>Electric</a:t>
            </a:r>
          </a:p>
          <a:p>
            <a:r>
              <a:rPr lang="en-US" sz="2800" b="1">
                <a:solidFill>
                  <a:srgbClr val="15A32F"/>
                </a:solidFill>
                <a:latin typeface="Calibri" charset="0"/>
              </a:rPr>
              <a:t>vehicles</a:t>
            </a:r>
          </a:p>
        </p:txBody>
      </p:sp>
      <p:sp>
        <p:nvSpPr>
          <p:cNvPr id="38929" name="TextBox 25"/>
          <p:cNvSpPr txBox="1">
            <a:spLocks noChangeArrowheads="1"/>
          </p:cNvSpPr>
          <p:nvPr/>
        </p:nvSpPr>
        <p:spPr bwMode="auto">
          <a:xfrm>
            <a:off x="457200" y="1752600"/>
            <a:ext cx="1222375" cy="95408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>
                <a:solidFill>
                  <a:srgbClr val="15A32F"/>
                </a:solidFill>
                <a:latin typeface="Calibri" charset="0"/>
              </a:rPr>
              <a:t>Digital</a:t>
            </a:r>
          </a:p>
          <a:p>
            <a:r>
              <a:rPr lang="en-US" sz="2800" b="1">
                <a:solidFill>
                  <a:srgbClr val="15A32F"/>
                </a:solidFill>
                <a:latin typeface="Calibri" charset="0"/>
              </a:rPr>
              <a:t>music</a:t>
            </a:r>
          </a:p>
        </p:txBody>
      </p:sp>
      <p:sp>
        <p:nvSpPr>
          <p:cNvPr id="38930" name="TextBox 26"/>
          <p:cNvSpPr txBox="1">
            <a:spLocks noChangeArrowheads="1"/>
          </p:cNvSpPr>
          <p:nvPr/>
        </p:nvSpPr>
        <p:spPr bwMode="auto">
          <a:xfrm>
            <a:off x="7526338" y="4760913"/>
            <a:ext cx="1584325" cy="95408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>
                <a:solidFill>
                  <a:srgbClr val="15A32F"/>
                </a:solidFill>
                <a:latin typeface="Calibri" charset="0"/>
              </a:rPr>
              <a:t>Linux vs.</a:t>
            </a:r>
          </a:p>
          <a:p>
            <a:r>
              <a:rPr lang="en-US" sz="2800" b="1">
                <a:solidFill>
                  <a:srgbClr val="15A32F"/>
                </a:solidFill>
                <a:latin typeface="Calibri" charset="0"/>
              </a:rPr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218045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44624"/>
            <a:ext cx="89154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1" tIns="45245" rIns="92051" bIns="45245" anchor="b"/>
          <a:lstStyle/>
          <a:p>
            <a:pPr algn="ctr" defTabSz="908050">
              <a:lnSpc>
                <a:spcPct val="9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" charset="0"/>
              </a:rPr>
              <a:t>Industry </a:t>
            </a:r>
            <a:r>
              <a:rPr lang="en-US" sz="3200" b="1" dirty="0" err="1" smtClean="0">
                <a:solidFill>
                  <a:srgbClr val="FF0000"/>
                </a:solidFill>
                <a:latin typeface="Times" charset="0"/>
              </a:rPr>
              <a:t>Roadmapping</a:t>
            </a:r>
            <a:r>
              <a:rPr lang="en-US" sz="3200" b="1" dirty="0" smtClean="0">
                <a:solidFill>
                  <a:srgbClr val="FF0000"/>
                </a:solidFill>
                <a:latin typeface="Times" charset="0"/>
              </a:rPr>
              <a:t>:  What are the Lessons?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476672"/>
            <a:ext cx="8763000" cy="639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 typeface="Arial" charset="0"/>
              <a:buAutoNum type="arabicPeriod"/>
            </a:pPr>
            <a:endParaRPr lang="en-US" b="1" dirty="0" smtClean="0">
              <a:solidFill>
                <a:srgbClr val="0000FF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 typeface="Arial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Engage the entire value chain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lvl="1">
              <a:lnSpc>
                <a:spcPct val="50000"/>
              </a:lnSpc>
              <a:spcBef>
                <a:spcPct val="50000"/>
              </a:spcBef>
              <a:buFont typeface="Arial" charset="0"/>
              <a:buAutoNum type="alphaUcPeriod"/>
            </a:pPr>
            <a:r>
              <a:rPr lang="en-US" sz="2000" b="1" dirty="0" smtClean="0">
                <a:solidFill>
                  <a:srgbClr val="000000"/>
                </a:solidFill>
              </a:rPr>
              <a:t>All the major players -- OEM</a:t>
            </a:r>
            <a:r>
              <a:rPr lang="ja-JP" altLang="en-US" sz="2000" b="1" dirty="0" smtClean="0">
                <a:solidFill>
                  <a:srgbClr val="000000"/>
                </a:solidFill>
              </a:rPr>
              <a:t>’</a:t>
            </a:r>
            <a:r>
              <a:rPr lang="en-US" sz="2000" b="1" dirty="0" smtClean="0">
                <a:solidFill>
                  <a:srgbClr val="000000"/>
                </a:solidFill>
              </a:rPr>
              <a:t>s and Suppliers</a:t>
            </a:r>
          </a:p>
          <a:p>
            <a:pPr lvl="2">
              <a:lnSpc>
                <a:spcPct val="5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-- Achieve scale economies in R&amp;D and Manufacturing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 typeface="Arial" charset="0"/>
              <a:buAutoNum type="alphaUcPeriod"/>
            </a:pPr>
            <a:r>
              <a:rPr lang="en-US" sz="2000" b="1" dirty="0" smtClean="0">
                <a:solidFill>
                  <a:srgbClr val="000000"/>
                </a:solidFill>
              </a:rPr>
              <a:t>Intellectual Value Chain -- Technologists and Scholars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 typeface="Arial" charset="0"/>
              <a:buAutoNum type="alphaUcPeriod"/>
            </a:pPr>
            <a:r>
              <a:rPr lang="en-US" sz="2000" b="1" dirty="0" smtClean="0">
                <a:solidFill>
                  <a:srgbClr val="000000"/>
                </a:solidFill>
              </a:rPr>
              <a:t>Government agencies and regulators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Arial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Build parallel, interlocking roadmaps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lvl="1">
              <a:lnSpc>
                <a:spcPct val="50000"/>
              </a:lnSpc>
              <a:spcBef>
                <a:spcPct val="50000"/>
              </a:spcBef>
              <a:buFont typeface="Arial" charset="0"/>
              <a:buAutoNum type="alphaUcPeriod"/>
            </a:pPr>
            <a:r>
              <a:rPr lang="en-US" sz="2000" b="1" dirty="0" smtClean="0">
                <a:solidFill>
                  <a:srgbClr val="000000"/>
                </a:solidFill>
              </a:rPr>
              <a:t>Technology Roadmap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 typeface="Arial" charset="0"/>
              <a:buAutoNum type="alphaUcPeriod"/>
            </a:pPr>
            <a:r>
              <a:rPr lang="en-US" sz="2000" b="1" dirty="0" smtClean="0">
                <a:solidFill>
                  <a:srgbClr val="000000"/>
                </a:solidFill>
              </a:rPr>
              <a:t>Business and Industry Roadmap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 typeface="Arial" charset="0"/>
              <a:buAutoNum type="alphaUcPeriod"/>
            </a:pPr>
            <a:r>
              <a:rPr lang="en-US" sz="2000" b="1" dirty="0" smtClean="0">
                <a:solidFill>
                  <a:srgbClr val="000000"/>
                </a:solidFill>
              </a:rPr>
              <a:t>Regulatory Roadmap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Arial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Build consensus around a common vision and leadership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lvl="1">
              <a:lnSpc>
                <a:spcPct val="50000"/>
              </a:lnSpc>
              <a:spcBef>
                <a:spcPct val="50000"/>
              </a:spcBef>
              <a:buFont typeface="Arial" charset="0"/>
              <a:buAutoNum type="alphaUcPeriod"/>
            </a:pPr>
            <a:r>
              <a:rPr lang="en-US" sz="2000" b="1" dirty="0" smtClean="0">
                <a:solidFill>
                  <a:srgbClr val="000000"/>
                </a:solidFill>
              </a:rPr>
              <a:t>In Semiconductors:  Moore</a:t>
            </a:r>
            <a:r>
              <a:rPr lang="ja-JP" altLang="en-US" sz="2000" b="1" dirty="0" smtClean="0">
                <a:solidFill>
                  <a:srgbClr val="000000"/>
                </a:solidFill>
              </a:rPr>
              <a:t>’</a:t>
            </a:r>
            <a:r>
              <a:rPr lang="en-US" sz="2000" b="1" dirty="0" smtClean="0">
                <a:solidFill>
                  <a:srgbClr val="000000"/>
                </a:solidFill>
              </a:rPr>
              <a:t>s Law 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 typeface="Arial" charset="0"/>
              <a:buAutoNum type="alphaUcPeriod"/>
            </a:pPr>
            <a:r>
              <a:rPr lang="en-US" sz="2000" b="1" dirty="0" smtClean="0">
                <a:solidFill>
                  <a:srgbClr val="000000"/>
                </a:solidFill>
              </a:rPr>
              <a:t>In Vehicle </a:t>
            </a:r>
            <a:r>
              <a:rPr lang="en-US" sz="2000" b="1" dirty="0" err="1" smtClean="0">
                <a:solidFill>
                  <a:srgbClr val="000000"/>
                </a:solidFill>
              </a:rPr>
              <a:t>Lightweighting</a:t>
            </a:r>
            <a:r>
              <a:rPr lang="en-US" sz="2000" b="1" dirty="0" smtClean="0">
                <a:solidFill>
                  <a:srgbClr val="000000"/>
                </a:solidFill>
              </a:rPr>
              <a:t>:  Total mass and fuel economy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 typeface="Arial" charset="0"/>
              <a:buAutoNum type="alphaUcPeriod"/>
            </a:pPr>
            <a:r>
              <a:rPr lang="en-US" sz="2000" b="1" dirty="0" smtClean="0">
                <a:solidFill>
                  <a:srgbClr val="FF0000"/>
                </a:solidFill>
              </a:rPr>
              <a:t>In Communications:  Spectrum Capacity?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 typeface="Arial" charset="0"/>
              <a:buAutoNum type="alphaUcPeriod"/>
            </a:pPr>
            <a:r>
              <a:rPr lang="en-US" sz="2000" b="1" dirty="0" smtClean="0">
                <a:solidFill>
                  <a:srgbClr val="000000"/>
                </a:solidFill>
              </a:rPr>
              <a:t>Industry Leaders and Visionaries Must Lead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Arial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Build Collaborative Processes around Projects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lvl="1">
              <a:lnSpc>
                <a:spcPct val="5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Create cross-company working groups</a:t>
            </a:r>
          </a:p>
          <a:p>
            <a:pPr lvl="2">
              <a:lnSpc>
                <a:spcPct val="5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-- to tackle technological challenges</a:t>
            </a:r>
          </a:p>
          <a:p>
            <a:pPr lvl="2">
              <a:lnSpc>
                <a:spcPct val="5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-- to build and test </a:t>
            </a:r>
            <a:r>
              <a:rPr lang="en-US" sz="2000" b="1" dirty="0" smtClean="0">
                <a:solidFill>
                  <a:srgbClr val="FF0000"/>
                </a:solidFill>
              </a:rPr>
              <a:t>prototypes</a:t>
            </a:r>
          </a:p>
          <a:p>
            <a:pPr lvl="2">
              <a:lnSpc>
                <a:spcPct val="5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-- to continuously update the Roadmap</a:t>
            </a:r>
          </a:p>
        </p:txBody>
      </p:sp>
    </p:spTree>
    <p:extLst>
      <p:ext uri="{BB962C8B-B14F-4D97-AF65-F5344CB8AC3E}">
        <p14:creationId xmlns:p14="http://schemas.microsoft.com/office/powerpoint/2010/main" val="276587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DA6EA2-4BE7-4A44-BCDE-5C03CE94DE10}" type="slidenum">
              <a:rPr lang="en-US" sz="1400" b="1"/>
              <a:pPr/>
              <a:t>21</a:t>
            </a:fld>
            <a:endParaRPr lang="en-US" sz="1400" b="1"/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228600" y="228600"/>
            <a:ext cx="8382000" cy="917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2" tIns="45240" rIns="92042" bIns="45240"/>
          <a:lstStyle/>
          <a:p>
            <a:pPr algn="ctr" defTabSz="908050"/>
            <a:r>
              <a:rPr lang="en-US" altLang="zh-CN" sz="4800" b="1">
                <a:solidFill>
                  <a:schemeClr val="tx2"/>
                </a:solidFill>
                <a:latin typeface="Times New Roman" charset="0"/>
                <a:cs typeface="宋体" charset="0"/>
              </a:rPr>
              <a:t>All Conclusions are</a:t>
            </a:r>
            <a:r>
              <a:rPr lang="en-US" altLang="zh-CN" sz="4800" b="1" i="1">
                <a:solidFill>
                  <a:srgbClr val="FF0000"/>
                </a:solidFill>
                <a:latin typeface="Times New Roman" charset="0"/>
                <a:cs typeface="宋体" charset="0"/>
              </a:rPr>
              <a:t> Temporary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8267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800" b="1">
                <a:solidFill>
                  <a:schemeClr val="accent2"/>
                </a:solidFill>
                <a:cs typeface="宋体" charset="0"/>
              </a:rPr>
              <a:t>Clockspeeds are increasing almost everywhere</a:t>
            </a:r>
          </a:p>
          <a:p>
            <a:r>
              <a:rPr lang="en-US" altLang="zh-CN" sz="2800" b="1">
                <a:solidFill>
                  <a:schemeClr val="accent2"/>
                </a:solidFill>
                <a:cs typeface="宋体" charset="0"/>
              </a:rPr>
              <a:t>Value Chains are changing rapidly</a:t>
            </a:r>
            <a:endParaRPr lang="en-US" altLang="zh-CN" sz="2800" b="1">
              <a:cs typeface="宋体" charset="0"/>
            </a:endParaRP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2667000" y="3124200"/>
            <a:ext cx="44275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zh-CN" sz="3200" b="1">
                <a:cs typeface="宋体" charset="0"/>
              </a:rPr>
              <a:t>Assessment of </a:t>
            </a:r>
          </a:p>
          <a:p>
            <a:pPr algn="ctr"/>
            <a:r>
              <a:rPr lang="en-US" altLang="zh-CN" sz="3200" b="1">
                <a:cs typeface="宋体" charset="0"/>
              </a:rPr>
              <a:t>value chain dynamics</a:t>
            </a:r>
          </a:p>
        </p:txBody>
      </p:sp>
      <p:sp>
        <p:nvSpPr>
          <p:cNvPr id="70662" name="Text Box 5"/>
          <p:cNvSpPr txBox="1">
            <a:spLocks noChangeArrowheads="1"/>
          </p:cNvSpPr>
          <p:nvPr/>
        </p:nvSpPr>
        <p:spPr bwMode="auto">
          <a:xfrm>
            <a:off x="3255963" y="5334000"/>
            <a:ext cx="3308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zh-CN" sz="3200" b="1">
                <a:cs typeface="宋体" charset="0"/>
              </a:rPr>
              <a:t>Build Strategies</a:t>
            </a:r>
          </a:p>
          <a:p>
            <a:pPr algn="ctr"/>
            <a:r>
              <a:rPr lang="en-US" altLang="zh-CN" sz="3200" b="1">
                <a:cs typeface="宋体" charset="0"/>
              </a:rPr>
              <a:t>and Roadmaps</a:t>
            </a:r>
          </a:p>
        </p:txBody>
      </p:sp>
      <p:sp>
        <p:nvSpPr>
          <p:cNvPr id="70663" name="AutoShape 6"/>
          <p:cNvSpPr>
            <a:spLocks noChangeArrowheads="1"/>
          </p:cNvSpPr>
          <p:nvPr/>
        </p:nvSpPr>
        <p:spPr bwMode="auto">
          <a:xfrm>
            <a:off x="7239000" y="3505200"/>
            <a:ext cx="762000" cy="2590800"/>
          </a:xfrm>
          <a:prstGeom prst="curvedLeftArrow">
            <a:avLst>
              <a:gd name="adj1" fmla="val 68000"/>
              <a:gd name="adj2" fmla="val 136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70664" name="AutoShape 7"/>
          <p:cNvSpPr>
            <a:spLocks noChangeArrowheads="1"/>
          </p:cNvSpPr>
          <p:nvPr/>
        </p:nvSpPr>
        <p:spPr bwMode="auto">
          <a:xfrm flipH="1" flipV="1">
            <a:off x="1447800" y="3352800"/>
            <a:ext cx="914400" cy="2438400"/>
          </a:xfrm>
          <a:prstGeom prst="curvedLeftArrow">
            <a:avLst>
              <a:gd name="adj1" fmla="val 53333"/>
              <a:gd name="adj2" fmla="val 106667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60647"/>
            <a:ext cx="8610600" cy="100811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Sometimes innovation involves “co-</a:t>
            </a:r>
            <a:r>
              <a:rPr lang="en-US" sz="2800" b="1" dirty="0" err="1" smtClean="0">
                <a:solidFill>
                  <a:srgbClr val="FF0000"/>
                </a:solidFill>
              </a:rPr>
              <a:t>opetition</a:t>
            </a:r>
            <a:r>
              <a:rPr lang="en-US" sz="2800" b="1" dirty="0" smtClean="0">
                <a:solidFill>
                  <a:srgbClr val="FF0000"/>
                </a:solidFill>
              </a:rPr>
              <a:t>:”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Horizontal and Vertical Competition in the Value Chain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F6A2BC-B35B-4413-9CD4-95BA8ACC36C1}" type="datetime1">
              <a:rPr lang="en-US" smtClean="0"/>
              <a:t>11/15/12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B8940-6449-4DB8-B1F5-DC30E7F9A5E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47333" y="1887216"/>
            <a:ext cx="982360" cy="46166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AT&amp;T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26592" y="3361199"/>
            <a:ext cx="1039618" cy="46166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Apple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4479" y="3361199"/>
            <a:ext cx="2038504" cy="46166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Samsung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5487616"/>
            <a:ext cx="1022785" cy="46166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Hynix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5415608"/>
            <a:ext cx="1569960" cy="46166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Samsung</a:t>
            </a:r>
            <a:endParaRPr lang="en-US" b="1" dirty="0"/>
          </a:p>
        </p:txBody>
      </p:sp>
      <p:cxnSp>
        <p:nvCxnSpPr>
          <p:cNvPr id="32" name="Straight Connector 31"/>
          <p:cNvCxnSpPr>
            <a:stCxn id="6" idx="2"/>
            <a:endCxn id="9" idx="0"/>
          </p:cNvCxnSpPr>
          <p:nvPr/>
        </p:nvCxnSpPr>
        <p:spPr>
          <a:xfrm>
            <a:off x="2438513" y="2348880"/>
            <a:ext cx="2615219" cy="1012319"/>
          </a:xfrm>
          <a:prstGeom prst="line">
            <a:avLst/>
          </a:prstGeom>
          <a:ln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8" idx="0"/>
          </p:cNvCxnSpPr>
          <p:nvPr/>
        </p:nvCxnSpPr>
        <p:spPr>
          <a:xfrm flipH="1">
            <a:off x="2546402" y="2482567"/>
            <a:ext cx="2287580" cy="878632"/>
          </a:xfrm>
          <a:prstGeom prst="line">
            <a:avLst/>
          </a:prstGeom>
          <a:ln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2"/>
            <a:endCxn id="11" idx="0"/>
          </p:cNvCxnSpPr>
          <p:nvPr/>
        </p:nvCxnSpPr>
        <p:spPr>
          <a:xfrm>
            <a:off x="2546401" y="3822863"/>
            <a:ext cx="2522547" cy="1592745"/>
          </a:xfrm>
          <a:prstGeom prst="line">
            <a:avLst/>
          </a:prstGeom>
          <a:ln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2"/>
            <a:endCxn id="10" idx="0"/>
          </p:cNvCxnSpPr>
          <p:nvPr/>
        </p:nvCxnSpPr>
        <p:spPr>
          <a:xfrm flipH="1">
            <a:off x="2347089" y="3822863"/>
            <a:ext cx="199312" cy="1664753"/>
          </a:xfrm>
          <a:prstGeom prst="line">
            <a:avLst/>
          </a:prstGeom>
          <a:ln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2"/>
            <a:endCxn id="11" idx="0"/>
          </p:cNvCxnSpPr>
          <p:nvPr/>
        </p:nvCxnSpPr>
        <p:spPr>
          <a:xfrm>
            <a:off x="5053731" y="3822863"/>
            <a:ext cx="15217" cy="1592745"/>
          </a:xfrm>
          <a:prstGeom prst="line">
            <a:avLst/>
          </a:prstGeom>
          <a:ln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6" idx="2"/>
            <a:endCxn id="8" idx="0"/>
          </p:cNvCxnSpPr>
          <p:nvPr/>
        </p:nvCxnSpPr>
        <p:spPr>
          <a:xfrm>
            <a:off x="2438513" y="2348880"/>
            <a:ext cx="107888" cy="1012319"/>
          </a:xfrm>
          <a:prstGeom prst="line">
            <a:avLst/>
          </a:prstGeom>
          <a:ln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9" idx="0"/>
          </p:cNvCxnSpPr>
          <p:nvPr/>
        </p:nvCxnSpPr>
        <p:spPr>
          <a:xfrm>
            <a:off x="4833979" y="2482567"/>
            <a:ext cx="219753" cy="878632"/>
          </a:xfrm>
          <a:prstGeom prst="line">
            <a:avLst/>
          </a:prstGeom>
          <a:ln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165620" y="1887632"/>
            <a:ext cx="1279317" cy="46166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Verizon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79512" y="4263480"/>
            <a:ext cx="1569811" cy="46166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Apple </a:t>
            </a:r>
            <a:r>
              <a:rPr lang="en-US" b="1" dirty="0" err="1" smtClean="0"/>
              <a:t>ios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804248" y="4623520"/>
            <a:ext cx="1364226" cy="46166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Android</a:t>
            </a:r>
            <a:endParaRPr lang="en-US" b="1" dirty="0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>
            <a:off x="5239855" y="3893726"/>
            <a:ext cx="2246505" cy="729794"/>
          </a:xfrm>
          <a:prstGeom prst="line">
            <a:avLst/>
          </a:prstGeom>
          <a:ln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49" idx="0"/>
          </p:cNvCxnSpPr>
          <p:nvPr/>
        </p:nvCxnSpPr>
        <p:spPr>
          <a:xfrm flipH="1">
            <a:off x="964418" y="3543400"/>
            <a:ext cx="1266816" cy="720080"/>
          </a:xfrm>
          <a:prstGeom prst="line">
            <a:avLst/>
          </a:prstGeom>
          <a:ln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50" idx="0"/>
          </p:cNvCxnSpPr>
          <p:nvPr/>
        </p:nvCxnSpPr>
        <p:spPr>
          <a:xfrm>
            <a:off x="7330727" y="3744888"/>
            <a:ext cx="155634" cy="878632"/>
          </a:xfrm>
          <a:prstGeom prst="line">
            <a:avLst/>
          </a:prstGeom>
          <a:ln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588224" y="3327376"/>
            <a:ext cx="2254043" cy="46166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Google Nexus</a:t>
            </a:r>
            <a:endParaRPr lang="en-US" b="1" dirty="0"/>
          </a:p>
        </p:txBody>
      </p:sp>
      <p:cxnSp>
        <p:nvCxnSpPr>
          <p:cNvPr id="65" name="Straight Connector 64"/>
          <p:cNvCxnSpPr>
            <a:endCxn id="62" idx="0"/>
          </p:cNvCxnSpPr>
          <p:nvPr/>
        </p:nvCxnSpPr>
        <p:spPr>
          <a:xfrm>
            <a:off x="5436096" y="2348880"/>
            <a:ext cx="2279150" cy="978496"/>
          </a:xfrm>
          <a:prstGeom prst="line">
            <a:avLst/>
          </a:prstGeom>
          <a:ln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" idx="3"/>
          </p:cNvCxnSpPr>
          <p:nvPr/>
        </p:nvCxnSpPr>
        <p:spPr>
          <a:xfrm>
            <a:off x="2929693" y="2118048"/>
            <a:ext cx="4937953" cy="1361728"/>
          </a:xfrm>
          <a:prstGeom prst="line">
            <a:avLst/>
          </a:prstGeom>
          <a:ln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33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769" y="116632"/>
            <a:ext cx="75067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PCAST report concludes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spectrum scarcity 'an illusion’ </a:t>
            </a:r>
            <a:r>
              <a:rPr lang="en-US" sz="4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444044"/>
            <a:ext cx="921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*http://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broadcastengineering.com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/legislation/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pcast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-report-concludes-spectrum-scarcity-illusion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996952"/>
            <a:ext cx="817403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Incremental Suggestions: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Leverage </a:t>
            </a:r>
            <a:r>
              <a:rPr lang="en-US" b="1" dirty="0"/>
              <a:t>technology </a:t>
            </a:r>
            <a:r>
              <a:rPr lang="en-US" b="1" dirty="0" smtClean="0"/>
              <a:t>to allows </a:t>
            </a:r>
            <a:r>
              <a:rPr lang="en-US" b="1" dirty="0"/>
              <a:t>devices to </a:t>
            </a:r>
          </a:p>
          <a:p>
            <a:r>
              <a:rPr lang="en-US" b="1" dirty="0" smtClean="0"/>
              <a:t>	share </a:t>
            </a:r>
            <a:r>
              <a:rPr lang="en-US" b="1" dirty="0"/>
              <a:t>spectrum with federal users </a:t>
            </a:r>
            <a:endParaRPr lang="en-US" b="1" dirty="0" smtClean="0"/>
          </a:p>
          <a:p>
            <a:pPr marL="457200" indent="-457200">
              <a:buAutoNum type="arabicPeriod" startAt="2"/>
            </a:pPr>
            <a:r>
              <a:rPr lang="en-US" b="1" dirty="0" smtClean="0"/>
              <a:t>Work to make </a:t>
            </a:r>
            <a:r>
              <a:rPr lang="en-US" b="1" dirty="0"/>
              <a:t>federal users more spectrum </a:t>
            </a:r>
            <a:r>
              <a:rPr lang="en-US" b="1" dirty="0" smtClean="0"/>
              <a:t>efficient</a:t>
            </a:r>
          </a:p>
          <a:p>
            <a:pPr marL="914400" lvl="1" indent="-457200">
              <a:buAutoNum type="alphaLcPeriod"/>
            </a:pPr>
            <a:r>
              <a:rPr lang="en-US" b="1" dirty="0" smtClean="0"/>
              <a:t>Dynamic assignment</a:t>
            </a:r>
          </a:p>
          <a:p>
            <a:pPr marL="914400" lvl="1" indent="-457200">
              <a:buAutoNum type="alphaLcPeriod"/>
            </a:pPr>
            <a:r>
              <a:rPr lang="en-US" b="1" dirty="0" smtClean="0"/>
              <a:t>Short term licenses</a:t>
            </a:r>
          </a:p>
          <a:p>
            <a:pPr marL="914400" lvl="1" indent="-457200">
              <a:buAutoNum type="alphaLcPeriod"/>
            </a:pPr>
            <a:r>
              <a:rPr lang="en-US" b="1" dirty="0" smtClean="0"/>
              <a:t>Improved agency incentives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700808"/>
            <a:ext cx="884734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RADICAL CHANGE:  Make way for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"</a:t>
            </a:r>
            <a:r>
              <a:rPr lang="en-US" b="1" dirty="0">
                <a:solidFill>
                  <a:srgbClr val="0000FF"/>
                </a:solidFill>
              </a:rPr>
              <a:t>a new spectrum architecture and a corresponding 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shift </a:t>
            </a:r>
            <a:r>
              <a:rPr lang="en-US" b="1" dirty="0">
                <a:solidFill>
                  <a:srgbClr val="0000FF"/>
                </a:solidFill>
              </a:rPr>
              <a:t>in the architecture of future radio systems that use it."</a:t>
            </a:r>
          </a:p>
        </p:txBody>
      </p:sp>
    </p:spTree>
    <p:extLst>
      <p:ext uri="{BB962C8B-B14F-4D97-AF65-F5344CB8AC3E}">
        <p14:creationId xmlns:p14="http://schemas.microsoft.com/office/powerpoint/2010/main" val="186549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FB3F37A-E277-9D47-97C3-D8AA89F7B67D}" type="slidenum">
              <a:rPr lang="en-US" sz="1600" b="0"/>
              <a:pPr/>
              <a:t>5</a:t>
            </a:fld>
            <a:endParaRPr lang="en-US" sz="1600" b="0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221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Verdana" charset="0"/>
                <a:ea typeface="ＭＳ Ｐゴシック" charset="0"/>
                <a:cs typeface="ＭＳ Ｐゴシック" charset="0"/>
              </a:rPr>
              <a:t>Three </a:t>
            </a:r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Lenses on Change</a:t>
            </a:r>
            <a:endParaRPr lang="en-US" b="1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07504" y="1447800"/>
            <a:ext cx="4577209" cy="241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Aft>
                <a:spcPct val="2500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Rational</a:t>
            </a:r>
            <a:endParaRPr lang="en-US" sz="2800" dirty="0">
              <a:solidFill>
                <a:srgbClr val="0000FF"/>
              </a:solidFill>
              <a:latin typeface="GoudyOlSt BT" charset="0"/>
            </a:endParaRPr>
          </a:p>
          <a:p>
            <a:pPr algn="ctr"/>
            <a:r>
              <a:rPr lang="en-US" dirty="0">
                <a:solidFill>
                  <a:srgbClr val="0000FF"/>
                </a:solidFill>
                <a:latin typeface="GoudyOlSt BT" charset="0"/>
              </a:rPr>
              <a:t>Organizations are </a:t>
            </a:r>
            <a:r>
              <a:rPr lang="en-US" u="sng" dirty="0">
                <a:solidFill>
                  <a:srgbClr val="0000FF"/>
                </a:solidFill>
                <a:latin typeface="GoudyOlSt BT" charset="0"/>
              </a:rPr>
              <a:t>machines</a:t>
            </a:r>
            <a:endParaRPr lang="en-US" dirty="0">
              <a:solidFill>
                <a:srgbClr val="0000FF"/>
              </a:solidFill>
              <a:latin typeface="GoudyOlSt BT" charset="0"/>
            </a:endParaRPr>
          </a:p>
          <a:p>
            <a:pPr algn="ctr">
              <a:spcBef>
                <a:spcPct val="20000"/>
              </a:spcBef>
              <a:spcAft>
                <a:spcPct val="50000"/>
              </a:spcAft>
            </a:pPr>
            <a:r>
              <a:rPr lang="en-US" sz="1600" i="1" dirty="0">
                <a:solidFill>
                  <a:srgbClr val="0000FF"/>
                </a:solidFill>
                <a:latin typeface="GoudyOlSt BT" charset="0"/>
              </a:rPr>
              <a:t>An organization is a mechanical system crafted to achieve a defined goal.  Parts must fit well together and match the demands of the environment.</a:t>
            </a:r>
            <a:br>
              <a:rPr lang="en-US" sz="1600" i="1" dirty="0">
                <a:solidFill>
                  <a:srgbClr val="0000FF"/>
                </a:solidFill>
                <a:latin typeface="GoudyOlSt BT" charset="0"/>
              </a:rPr>
            </a:br>
            <a:r>
              <a:rPr lang="en-US" sz="2000" dirty="0">
                <a:solidFill>
                  <a:srgbClr val="0000FF"/>
                </a:solidFill>
                <a:latin typeface="GoudyOlSt BT" charset="0"/>
              </a:rPr>
              <a:t>Action comes through planning.</a:t>
            </a:r>
            <a:endParaRPr lang="en-US" dirty="0">
              <a:solidFill>
                <a:srgbClr val="0000FF"/>
              </a:solidFill>
              <a:latin typeface="GoudyOlSt BT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979712" y="4191000"/>
            <a:ext cx="488622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Aft>
                <a:spcPct val="25000"/>
              </a:spcAft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Cultural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GoudyOlSt BT" charset="0"/>
            </a:endParaRPr>
          </a:p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oudyOlSt BT" charset="0"/>
              </a:rPr>
              <a:t>Organizations are </a:t>
            </a:r>
            <a:r>
              <a:rPr lang="en-US" u="sng" dirty="0">
                <a:solidFill>
                  <a:schemeClr val="bg1">
                    <a:lumMod val="75000"/>
                  </a:schemeClr>
                </a:solidFill>
                <a:latin typeface="GoudyOlSt BT" charset="0"/>
              </a:rPr>
              <a:t>institutions</a:t>
            </a:r>
            <a:endParaRPr lang="en-US" dirty="0">
              <a:solidFill>
                <a:schemeClr val="bg1">
                  <a:lumMod val="75000"/>
                </a:schemeClr>
              </a:solidFill>
              <a:latin typeface="GoudyOlSt BT" charset="0"/>
            </a:endParaRPr>
          </a:p>
          <a:p>
            <a:pPr algn="ctr">
              <a:spcBef>
                <a:spcPct val="20000"/>
              </a:spcBef>
              <a:spcAft>
                <a:spcPct val="50000"/>
              </a:spcAft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GoudyOlSt BT" charset="0"/>
              </a:rPr>
              <a:t>An organization is a symbolic system of meanings, artifacts, values, and routines.  Informal norms and traditions exert a strong influence on behavior.</a:t>
            </a:r>
            <a:br>
              <a:rPr lang="en-US" sz="1600" i="1" dirty="0">
                <a:solidFill>
                  <a:schemeClr val="bg1">
                    <a:lumMod val="75000"/>
                  </a:schemeClr>
                </a:solidFill>
                <a:latin typeface="GoudyOlSt BT" charset="0"/>
              </a:rPr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GoudyOlSt BT" charset="0"/>
              </a:rPr>
              <a:t>Action comes through habit.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GoudyOlSt BT" charset="0"/>
            </a:endParaRP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4860032" y="1412776"/>
            <a:ext cx="4119562" cy="27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Aft>
                <a:spcPct val="25000"/>
              </a:spcAft>
            </a:pPr>
            <a:r>
              <a:rPr lang="en-US" sz="2800" dirty="0">
                <a:solidFill>
                  <a:srgbClr val="FF0000"/>
                </a:solidFill>
              </a:rPr>
              <a:t>Political</a:t>
            </a:r>
            <a:endParaRPr lang="en-US" sz="2800" dirty="0">
              <a:solidFill>
                <a:srgbClr val="FF0000"/>
              </a:solidFill>
              <a:latin typeface="GoudyOlSt BT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GoudyOlSt BT" charset="0"/>
              </a:rPr>
              <a:t>Organizations are </a:t>
            </a:r>
            <a:r>
              <a:rPr lang="en-US" u="sng" dirty="0">
                <a:solidFill>
                  <a:srgbClr val="FF0000"/>
                </a:solidFill>
                <a:latin typeface="GoudyOlSt BT" charset="0"/>
              </a:rPr>
              <a:t>contests</a:t>
            </a:r>
            <a:endParaRPr lang="en-US" dirty="0">
              <a:solidFill>
                <a:srgbClr val="FF0000"/>
              </a:solidFill>
              <a:latin typeface="GoudyOlSt BT" charset="0"/>
            </a:endParaRPr>
          </a:p>
          <a:p>
            <a:pPr algn="ctr">
              <a:spcBef>
                <a:spcPct val="20000"/>
              </a:spcBef>
              <a:spcAft>
                <a:spcPct val="35000"/>
              </a:spcAft>
            </a:pPr>
            <a:r>
              <a:rPr lang="en-US" sz="1600" i="1" dirty="0">
                <a:solidFill>
                  <a:srgbClr val="FF0000"/>
                </a:solidFill>
                <a:latin typeface="GoudyOlSt BT" charset="0"/>
              </a:rPr>
              <a:t>An organization is a social system encompassing diverse, and sometimes contradictory, interests and goals.  Competition for resources is expected.</a:t>
            </a:r>
            <a:br>
              <a:rPr lang="en-US" sz="1600" i="1" dirty="0">
                <a:solidFill>
                  <a:srgbClr val="FF0000"/>
                </a:solidFill>
                <a:latin typeface="GoudyOlSt BT" charset="0"/>
              </a:rPr>
            </a:br>
            <a:r>
              <a:rPr lang="en-US" sz="2000" dirty="0">
                <a:solidFill>
                  <a:srgbClr val="FF0000"/>
                </a:solidFill>
                <a:latin typeface="GoudyOlSt BT" charset="0"/>
              </a:rPr>
              <a:t>Action comes through power</a:t>
            </a:r>
            <a:r>
              <a:rPr lang="en-US" sz="2000" dirty="0">
                <a:latin typeface="GoudyOlSt BT" charset="0"/>
              </a:rPr>
              <a:t>.</a:t>
            </a:r>
            <a:endParaRPr lang="en-US" dirty="0">
              <a:solidFill>
                <a:schemeClr val="bg2"/>
              </a:solidFill>
              <a:latin typeface="GoudyOlSt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5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utoUpdateAnimBg="0"/>
      <p:bldP spid="104452" grpId="0" autoUpdateAnimBg="0"/>
      <p:bldP spid="10445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96201"/>
            <a:ext cx="8140699" cy="17543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PEOPLE WHO LIKE SAUSAGE OR TRUST THE LAW SHOULDN</a:t>
            </a:r>
            <a:r>
              <a:rPr lang="fr-FR" sz="3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’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 WATCH HOW EITHER IS MADE.</a:t>
            </a:r>
            <a:endParaRPr lang="en-US" sz="36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981200"/>
            <a:ext cx="65151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4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508000"/>
            <a:ext cx="87757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5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46359" y="3804154"/>
            <a:ext cx="1802846" cy="87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 smtClean="0">
                <a:latin typeface="Helvetica" charset="0"/>
              </a:rPr>
              <a:t>Open Spectrum</a:t>
            </a:r>
          </a:p>
          <a:p>
            <a:pPr algn="ctr" defTabSz="898525"/>
            <a:r>
              <a:rPr lang="en-US" sz="1700" b="1" dirty="0" smtClean="0">
                <a:latin typeface="Helvetica" charset="0"/>
              </a:rPr>
              <a:t>Made Available</a:t>
            </a:r>
          </a:p>
          <a:p>
            <a:pPr algn="ctr" defTabSz="898525"/>
            <a:r>
              <a:rPr lang="en-US" sz="1700" b="1" dirty="0" smtClean="0">
                <a:latin typeface="Helvetica" charset="0"/>
              </a:rPr>
              <a:t>By FCC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762318" y="2088067"/>
            <a:ext cx="1281776" cy="61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 smtClean="0">
                <a:latin typeface="Helvetica" charset="0"/>
              </a:rPr>
              <a:t>Incumbent</a:t>
            </a:r>
            <a:endParaRPr lang="en-US" sz="1700" b="1" dirty="0">
              <a:latin typeface="Helvetica" charset="0"/>
            </a:endParaRPr>
          </a:p>
          <a:p>
            <a:pPr algn="ctr" defTabSz="898525"/>
            <a:r>
              <a:rPr lang="en-US" sz="1700" b="1" dirty="0">
                <a:latin typeface="Helvetica" charset="0"/>
              </a:rPr>
              <a:t>Growth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868092" y="3532692"/>
            <a:ext cx="13192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>
                <a:latin typeface="Helvetica" charset="0"/>
              </a:rPr>
              <a:t>Incumbent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Lobbying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Investment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6" name="Arc 26"/>
          <p:cNvSpPr>
            <a:spLocks/>
          </p:cNvSpPr>
          <p:nvPr/>
        </p:nvSpPr>
        <p:spPr bwMode="auto">
          <a:xfrm rot="4456904">
            <a:off x="1649142" y="2726242"/>
            <a:ext cx="619125" cy="730250"/>
          </a:xfrm>
          <a:custGeom>
            <a:avLst/>
            <a:gdLst>
              <a:gd name="G0" fmla="+- 21030 0 0"/>
              <a:gd name="G1" fmla="+- 0 0 0"/>
              <a:gd name="G2" fmla="+- 21600 0 0"/>
              <a:gd name="T0" fmla="*/ 21030 w 21030"/>
              <a:gd name="T1" fmla="*/ 21600 h 21600"/>
              <a:gd name="T2" fmla="*/ 0 w 21030"/>
              <a:gd name="T3" fmla="*/ 4927 h 21600"/>
              <a:gd name="T4" fmla="*/ 21030 w 2103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30" h="21600" fill="none" extrusionOk="0">
                <a:moveTo>
                  <a:pt x="21030" y="21599"/>
                </a:moveTo>
                <a:cubicBezTo>
                  <a:pt x="10998" y="21599"/>
                  <a:pt x="2287" y="14693"/>
                  <a:pt x="-1" y="4927"/>
                </a:cubicBezTo>
              </a:path>
              <a:path w="21030" h="21600" stroke="0" extrusionOk="0">
                <a:moveTo>
                  <a:pt x="21030" y="21599"/>
                </a:moveTo>
                <a:cubicBezTo>
                  <a:pt x="10998" y="21599"/>
                  <a:pt x="2287" y="14693"/>
                  <a:pt x="-1" y="4927"/>
                </a:cubicBezTo>
                <a:lnTo>
                  <a:pt x="21030" y="0"/>
                </a:lnTo>
                <a:close/>
              </a:path>
            </a:pathLst>
          </a:custGeom>
          <a:noFill/>
          <a:ln w="76200" cap="rnd">
            <a:solidFill>
              <a:srgbClr val="1CBF2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rc 29"/>
          <p:cNvSpPr>
            <a:spLocks/>
          </p:cNvSpPr>
          <p:nvPr/>
        </p:nvSpPr>
        <p:spPr bwMode="auto">
          <a:xfrm rot="21584195">
            <a:off x="1357042" y="4255004"/>
            <a:ext cx="560388" cy="811213"/>
          </a:xfrm>
          <a:custGeom>
            <a:avLst/>
            <a:gdLst>
              <a:gd name="G0" fmla="+- 21030 0 0"/>
              <a:gd name="G1" fmla="+- 0 0 0"/>
              <a:gd name="G2" fmla="+- 21600 0 0"/>
              <a:gd name="T0" fmla="*/ 21030 w 21030"/>
              <a:gd name="T1" fmla="*/ 21600 h 21600"/>
              <a:gd name="T2" fmla="*/ 0 w 21030"/>
              <a:gd name="T3" fmla="*/ 4927 h 21600"/>
              <a:gd name="T4" fmla="*/ 21030 w 2103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30" h="21600" fill="none" extrusionOk="0">
                <a:moveTo>
                  <a:pt x="21030" y="21599"/>
                </a:moveTo>
                <a:cubicBezTo>
                  <a:pt x="10998" y="21599"/>
                  <a:pt x="2287" y="14693"/>
                  <a:pt x="-1" y="4927"/>
                </a:cubicBezTo>
              </a:path>
              <a:path w="21030" h="21600" stroke="0" extrusionOk="0">
                <a:moveTo>
                  <a:pt x="21030" y="21599"/>
                </a:moveTo>
                <a:cubicBezTo>
                  <a:pt x="10998" y="21599"/>
                  <a:pt x="2287" y="14693"/>
                  <a:pt x="-1" y="4927"/>
                </a:cubicBezTo>
                <a:lnTo>
                  <a:pt x="21030" y="0"/>
                </a:lnTo>
                <a:close/>
              </a:path>
            </a:pathLst>
          </a:custGeom>
          <a:noFill/>
          <a:ln w="76200" cap="rnd">
            <a:solidFill>
              <a:srgbClr val="1CBF2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rc 31"/>
          <p:cNvSpPr>
            <a:spLocks/>
          </p:cNvSpPr>
          <p:nvPr/>
        </p:nvSpPr>
        <p:spPr bwMode="auto">
          <a:xfrm rot="15312682">
            <a:off x="2533749" y="4476803"/>
            <a:ext cx="636588" cy="59372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9017 w 21600"/>
              <a:gd name="T1" fmla="*/ 17556 h 17556"/>
              <a:gd name="T2" fmla="*/ 0 w 21600"/>
              <a:gd name="T3" fmla="*/ 0 h 17556"/>
              <a:gd name="T4" fmla="*/ 21600 w 21600"/>
              <a:gd name="T5" fmla="*/ 0 h 17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556" fill="none" extrusionOk="0">
                <a:moveTo>
                  <a:pt x="9016" y="17556"/>
                </a:moveTo>
                <a:cubicBezTo>
                  <a:pt x="3357" y="13499"/>
                  <a:pt x="-1" y="6963"/>
                  <a:pt x="-1" y="-1"/>
                </a:cubicBezTo>
              </a:path>
              <a:path w="21600" h="17556" stroke="0" extrusionOk="0">
                <a:moveTo>
                  <a:pt x="9016" y="17556"/>
                </a:moveTo>
                <a:cubicBezTo>
                  <a:pt x="3357" y="13499"/>
                  <a:pt x="-1" y="6963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76200" cap="rnd">
            <a:solidFill>
              <a:srgbClr val="1CBF2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32"/>
          <p:cNvSpPr>
            <a:spLocks/>
          </p:cNvSpPr>
          <p:nvPr/>
        </p:nvSpPr>
        <p:spPr bwMode="auto">
          <a:xfrm rot="11749444">
            <a:off x="2839767" y="2810379"/>
            <a:ext cx="574675" cy="80962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76200" cap="rnd">
            <a:solidFill>
              <a:srgbClr val="1CBF2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1862468" y="5076227"/>
            <a:ext cx="1346585" cy="87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 smtClean="0">
                <a:latin typeface="Helvetica" charset="0"/>
              </a:rPr>
              <a:t>Strength of </a:t>
            </a:r>
            <a:endParaRPr lang="en-US" sz="1700" b="1" dirty="0">
              <a:latin typeface="Helvetica" charset="0"/>
            </a:endParaRPr>
          </a:p>
          <a:p>
            <a:pPr algn="ctr" defTabSz="898525"/>
            <a:r>
              <a:rPr lang="en-US" sz="1700" b="1" dirty="0" smtClean="0">
                <a:latin typeface="Helvetica" charset="0"/>
              </a:rPr>
              <a:t>Incumbent</a:t>
            </a:r>
            <a:endParaRPr lang="en-US" sz="1700" b="1" dirty="0">
              <a:latin typeface="Helvetica" charset="0"/>
            </a:endParaRPr>
          </a:p>
          <a:p>
            <a:pPr algn="ctr" defTabSz="898525"/>
            <a:r>
              <a:rPr lang="en-US" sz="1700" b="1" dirty="0">
                <a:latin typeface="Helvetica" charset="0"/>
              </a:rPr>
              <a:t>Case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3049796"/>
            <a:ext cx="394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4561964"/>
            <a:ext cx="394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9608" y="4417948"/>
            <a:ext cx="3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3808" y="2636912"/>
            <a:ext cx="3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5856" y="3471391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576" y="404664"/>
            <a:ext cx="7864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 simple model of sausage making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9752" y="1196752"/>
            <a:ext cx="6129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CBF2F"/>
                </a:solidFill>
              </a:rPr>
              <a:t>Step 1:  Incumbent lobbying works</a:t>
            </a:r>
            <a:endParaRPr lang="en-US" sz="2800" b="1" dirty="0">
              <a:solidFill>
                <a:srgbClr val="1CB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57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546359" y="4524234"/>
            <a:ext cx="1802846" cy="87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 smtClean="0">
                <a:latin typeface="Helvetica" charset="0"/>
              </a:rPr>
              <a:t>Open Spectrum</a:t>
            </a:r>
          </a:p>
          <a:p>
            <a:pPr algn="ctr" defTabSz="898525"/>
            <a:r>
              <a:rPr lang="en-US" sz="1700" b="1" dirty="0" smtClean="0">
                <a:latin typeface="Helvetica" charset="0"/>
              </a:rPr>
              <a:t>Made Available</a:t>
            </a:r>
          </a:p>
          <a:p>
            <a:pPr algn="ctr" defTabSz="898525"/>
            <a:r>
              <a:rPr lang="en-US" sz="1700" b="1" dirty="0" smtClean="0">
                <a:latin typeface="Helvetica" charset="0"/>
              </a:rPr>
              <a:t>By FCC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54" name="Arc 6"/>
          <p:cNvSpPr>
            <a:spLocks/>
          </p:cNvSpPr>
          <p:nvPr/>
        </p:nvSpPr>
        <p:spPr bwMode="auto">
          <a:xfrm rot="8100000">
            <a:off x="1712642" y="2479534"/>
            <a:ext cx="574675" cy="52705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5192 w 21600"/>
              <a:gd name="T1" fmla="*/ 14047 h 14047"/>
              <a:gd name="T2" fmla="*/ 0 w 21600"/>
              <a:gd name="T3" fmla="*/ 0 h 14047"/>
              <a:gd name="T4" fmla="*/ 21600 w 21600"/>
              <a:gd name="T5" fmla="*/ 0 h 1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047" fill="none" extrusionOk="0">
                <a:moveTo>
                  <a:pt x="5191" y="14047"/>
                </a:moveTo>
                <a:cubicBezTo>
                  <a:pt x="1841" y="10133"/>
                  <a:pt x="-1" y="5151"/>
                  <a:pt x="-1" y="-1"/>
                </a:cubicBezTo>
              </a:path>
              <a:path w="21600" h="14047" stroke="0" extrusionOk="0">
                <a:moveTo>
                  <a:pt x="5191" y="14047"/>
                </a:moveTo>
                <a:cubicBezTo>
                  <a:pt x="1841" y="10133"/>
                  <a:pt x="-1" y="5151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76200" cap="rnd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62318" y="2808147"/>
            <a:ext cx="1281776" cy="61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 smtClean="0">
                <a:latin typeface="Helvetica" charset="0"/>
              </a:rPr>
              <a:t>Incumbent</a:t>
            </a:r>
            <a:endParaRPr lang="en-US" sz="1700" b="1" dirty="0">
              <a:latin typeface="Helvetica" charset="0"/>
            </a:endParaRPr>
          </a:p>
          <a:p>
            <a:pPr algn="ctr" defTabSz="898525"/>
            <a:r>
              <a:rPr lang="en-US" sz="1700" b="1" dirty="0">
                <a:latin typeface="Helvetica" charset="0"/>
              </a:rPr>
              <a:t>Growth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690292" y="1757222"/>
            <a:ext cx="13192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>
                <a:latin typeface="Helvetica" charset="0"/>
              </a:rPr>
              <a:t>Incumbent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Litigation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Investment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868092" y="4252772"/>
            <a:ext cx="13192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>
                <a:latin typeface="Helvetica" charset="0"/>
              </a:rPr>
              <a:t>Incumbent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Lobbying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Investment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74" name="Arc 26"/>
          <p:cNvSpPr>
            <a:spLocks/>
          </p:cNvSpPr>
          <p:nvPr/>
        </p:nvSpPr>
        <p:spPr bwMode="auto">
          <a:xfrm rot="4456904">
            <a:off x="1649142" y="3446322"/>
            <a:ext cx="619125" cy="730250"/>
          </a:xfrm>
          <a:custGeom>
            <a:avLst/>
            <a:gdLst>
              <a:gd name="G0" fmla="+- 21030 0 0"/>
              <a:gd name="G1" fmla="+- 0 0 0"/>
              <a:gd name="G2" fmla="+- 21600 0 0"/>
              <a:gd name="T0" fmla="*/ 21030 w 21030"/>
              <a:gd name="T1" fmla="*/ 21600 h 21600"/>
              <a:gd name="T2" fmla="*/ 0 w 21030"/>
              <a:gd name="T3" fmla="*/ 4927 h 21600"/>
              <a:gd name="T4" fmla="*/ 21030 w 2103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30" h="21600" fill="none" extrusionOk="0">
                <a:moveTo>
                  <a:pt x="21030" y="21599"/>
                </a:moveTo>
                <a:cubicBezTo>
                  <a:pt x="10998" y="21599"/>
                  <a:pt x="2287" y="14693"/>
                  <a:pt x="-1" y="4927"/>
                </a:cubicBezTo>
              </a:path>
              <a:path w="21030" h="21600" stroke="0" extrusionOk="0">
                <a:moveTo>
                  <a:pt x="21030" y="21599"/>
                </a:moveTo>
                <a:cubicBezTo>
                  <a:pt x="10998" y="21599"/>
                  <a:pt x="2287" y="14693"/>
                  <a:pt x="-1" y="4927"/>
                </a:cubicBezTo>
                <a:lnTo>
                  <a:pt x="21030" y="0"/>
                </a:lnTo>
                <a:close/>
              </a:path>
            </a:pathLst>
          </a:custGeom>
          <a:noFill/>
          <a:ln w="76200" cap="rnd">
            <a:solidFill>
              <a:srgbClr val="1CBF2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2885382" y="1396859"/>
            <a:ext cx="1185120" cy="113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>
                <a:latin typeface="Helvetica" charset="0"/>
              </a:rPr>
              <a:t>Court 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support </a:t>
            </a:r>
          </a:p>
          <a:p>
            <a:pPr algn="ctr" defTabSz="898525"/>
            <a:r>
              <a:rPr lang="en-US" sz="1700" b="1" dirty="0">
                <a:latin typeface="Helvetica" charset="0"/>
              </a:rPr>
              <a:t>of </a:t>
            </a:r>
            <a:r>
              <a:rPr lang="en-US" sz="1700" b="1" dirty="0" smtClean="0">
                <a:latin typeface="Helvetica" charset="0"/>
              </a:rPr>
              <a:t>Open</a:t>
            </a:r>
          </a:p>
          <a:p>
            <a:pPr algn="ctr" defTabSz="898525"/>
            <a:r>
              <a:rPr lang="en-US" sz="1700" b="1" dirty="0" smtClean="0">
                <a:latin typeface="Helvetica" charset="0"/>
              </a:rPr>
              <a:t>Spectrum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077" name="Arc 29"/>
          <p:cNvSpPr>
            <a:spLocks/>
          </p:cNvSpPr>
          <p:nvPr/>
        </p:nvSpPr>
        <p:spPr bwMode="auto">
          <a:xfrm rot="-15805">
            <a:off x="1357042" y="4975084"/>
            <a:ext cx="560388" cy="811213"/>
          </a:xfrm>
          <a:custGeom>
            <a:avLst/>
            <a:gdLst>
              <a:gd name="G0" fmla="+- 21030 0 0"/>
              <a:gd name="G1" fmla="+- 0 0 0"/>
              <a:gd name="G2" fmla="+- 21600 0 0"/>
              <a:gd name="T0" fmla="*/ 21030 w 21030"/>
              <a:gd name="T1" fmla="*/ 21600 h 21600"/>
              <a:gd name="T2" fmla="*/ 0 w 21030"/>
              <a:gd name="T3" fmla="*/ 4927 h 21600"/>
              <a:gd name="T4" fmla="*/ 21030 w 2103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30" h="21600" fill="none" extrusionOk="0">
                <a:moveTo>
                  <a:pt x="21030" y="21599"/>
                </a:moveTo>
                <a:cubicBezTo>
                  <a:pt x="10998" y="21599"/>
                  <a:pt x="2287" y="14693"/>
                  <a:pt x="-1" y="4927"/>
                </a:cubicBezTo>
              </a:path>
              <a:path w="21030" h="21600" stroke="0" extrusionOk="0">
                <a:moveTo>
                  <a:pt x="21030" y="21599"/>
                </a:moveTo>
                <a:cubicBezTo>
                  <a:pt x="10998" y="21599"/>
                  <a:pt x="2287" y="14693"/>
                  <a:pt x="-1" y="4927"/>
                </a:cubicBezTo>
                <a:lnTo>
                  <a:pt x="21030" y="0"/>
                </a:lnTo>
                <a:close/>
              </a:path>
            </a:pathLst>
          </a:custGeom>
          <a:noFill/>
          <a:ln w="76200" cap="rnd">
            <a:solidFill>
              <a:srgbClr val="1CBF2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" name="Arc 31"/>
          <p:cNvSpPr>
            <a:spLocks/>
          </p:cNvSpPr>
          <p:nvPr/>
        </p:nvSpPr>
        <p:spPr bwMode="auto">
          <a:xfrm rot="15312682">
            <a:off x="2533749" y="5196883"/>
            <a:ext cx="636588" cy="59372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9017 w 21600"/>
              <a:gd name="T1" fmla="*/ 17556 h 17556"/>
              <a:gd name="T2" fmla="*/ 0 w 21600"/>
              <a:gd name="T3" fmla="*/ 0 h 17556"/>
              <a:gd name="T4" fmla="*/ 21600 w 21600"/>
              <a:gd name="T5" fmla="*/ 0 h 17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556" fill="none" extrusionOk="0">
                <a:moveTo>
                  <a:pt x="9016" y="17556"/>
                </a:moveTo>
                <a:cubicBezTo>
                  <a:pt x="3357" y="13499"/>
                  <a:pt x="-1" y="6963"/>
                  <a:pt x="-1" y="-1"/>
                </a:cubicBezTo>
              </a:path>
              <a:path w="21600" h="17556" stroke="0" extrusionOk="0">
                <a:moveTo>
                  <a:pt x="9016" y="17556"/>
                </a:moveTo>
                <a:cubicBezTo>
                  <a:pt x="3357" y="13499"/>
                  <a:pt x="-1" y="6963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76200" cap="rnd">
            <a:solidFill>
              <a:srgbClr val="1CBF2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Arc 32"/>
          <p:cNvSpPr>
            <a:spLocks/>
          </p:cNvSpPr>
          <p:nvPr/>
        </p:nvSpPr>
        <p:spPr bwMode="auto">
          <a:xfrm rot="11749444">
            <a:off x="2839767" y="3530459"/>
            <a:ext cx="574675" cy="80962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76200" cap="rnd">
            <a:solidFill>
              <a:srgbClr val="1CBF2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1862468" y="5796307"/>
            <a:ext cx="1346585" cy="87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31" tIns="43685" rIns="88931" bIns="43685">
            <a:spAutoFit/>
          </a:bodyPr>
          <a:lstStyle/>
          <a:p>
            <a:pPr algn="ctr" defTabSz="898525"/>
            <a:r>
              <a:rPr lang="en-US" sz="1700" b="1" dirty="0" smtClean="0">
                <a:latin typeface="Helvetica" charset="0"/>
              </a:rPr>
              <a:t>Strength of </a:t>
            </a:r>
            <a:endParaRPr lang="en-US" sz="1700" b="1" dirty="0">
              <a:latin typeface="Helvetica" charset="0"/>
            </a:endParaRPr>
          </a:p>
          <a:p>
            <a:pPr algn="ctr" defTabSz="898525"/>
            <a:r>
              <a:rPr lang="en-US" sz="1700" b="1" dirty="0" smtClean="0">
                <a:latin typeface="Helvetica" charset="0"/>
              </a:rPr>
              <a:t>Incumbent</a:t>
            </a:r>
            <a:endParaRPr lang="en-US" sz="1700" b="1" dirty="0">
              <a:latin typeface="Helvetica" charset="0"/>
            </a:endParaRPr>
          </a:p>
          <a:p>
            <a:pPr algn="ctr" defTabSz="898525"/>
            <a:r>
              <a:rPr lang="en-US" sz="1700" b="1" dirty="0">
                <a:latin typeface="Helvetica" charset="0"/>
              </a:rPr>
              <a:t>Case</a:t>
            </a:r>
            <a:endParaRPr lang="en-US" sz="1000" b="1" dirty="0">
              <a:latin typeface="Helvetica" charset="0"/>
            </a:endParaRP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 flipH="1">
            <a:off x="3563888" y="2420888"/>
            <a:ext cx="76200" cy="2133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7" name="Arc 59"/>
          <p:cNvSpPr>
            <a:spLocks/>
          </p:cNvSpPr>
          <p:nvPr/>
        </p:nvSpPr>
        <p:spPr bwMode="auto">
          <a:xfrm rot="13500000" flipH="1">
            <a:off x="2271442" y="1396859"/>
            <a:ext cx="573088" cy="795338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17505 w 21600"/>
              <a:gd name="T1" fmla="*/ 21208 h 21208"/>
              <a:gd name="T2" fmla="*/ 0 w 21600"/>
              <a:gd name="T3" fmla="*/ 0 h 21208"/>
              <a:gd name="T4" fmla="*/ 21600 w 21600"/>
              <a:gd name="T5" fmla="*/ 0 h 2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08" fill="none" extrusionOk="0">
                <a:moveTo>
                  <a:pt x="17504" y="21208"/>
                </a:moveTo>
                <a:cubicBezTo>
                  <a:pt x="7342" y="19245"/>
                  <a:pt x="-1" y="10350"/>
                  <a:pt x="-1" y="-1"/>
                </a:cubicBezTo>
              </a:path>
              <a:path w="21600" h="21208" stroke="0" extrusionOk="0">
                <a:moveTo>
                  <a:pt x="17504" y="21208"/>
                </a:moveTo>
                <a:cubicBezTo>
                  <a:pt x="7342" y="19245"/>
                  <a:pt x="-1" y="10350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76200" cap="rnd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73385" y="1988840"/>
            <a:ext cx="394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63688" y="3769876"/>
            <a:ext cx="394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63688" y="5282044"/>
            <a:ext cx="394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99608" y="5138028"/>
            <a:ext cx="3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43808" y="3356992"/>
            <a:ext cx="3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75856" y="4191471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43808" y="1124744"/>
            <a:ext cx="3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5576" y="116632"/>
            <a:ext cx="7864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 simple model of sausage making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39752" y="764704"/>
            <a:ext cx="6129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Step 2:  Incumbent litigation works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0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FP MIT CHF Apr 2012 Incumbent's Dilemma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CFP MIT CHF Apr 2012 Incumbent's Dilemma.potx</Template>
  <TotalTime>27462</TotalTime>
  <Words>1229</Words>
  <Application>Microsoft Macintosh PowerPoint</Application>
  <PresentationFormat>On-screen Show (4:3)</PresentationFormat>
  <Paragraphs>502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CFP MIT CHF Apr 2012 Incumbent's Dilemma</vt:lpstr>
      <vt:lpstr>Office Theme</vt:lpstr>
      <vt:lpstr>Blank Presentation</vt:lpstr>
      <vt:lpstr>PowerPoint Presentation</vt:lpstr>
      <vt:lpstr>Technology and Industry Disruptions</vt:lpstr>
      <vt:lpstr>Sometimes innovation involves “co-opetition:” Horizontal and Vertical Competition in the Value Chain</vt:lpstr>
      <vt:lpstr>PowerPoint Presentation</vt:lpstr>
      <vt:lpstr>Three Lenses on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AT&amp;T shreds PCAST's shared spectrum vision*  </vt:lpstr>
      <vt:lpstr>Innovation Dynamics can be  RADICAL (disruptive) or INCREMENTAL (sustaining) THE MECHANISMS ARE DIFFERENT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2004 Test Drive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Charles Fine</cp:lastModifiedBy>
  <cp:revision>219</cp:revision>
  <dcterms:created xsi:type="dcterms:W3CDTF">2010-11-03T16:45:22Z</dcterms:created>
  <dcterms:modified xsi:type="dcterms:W3CDTF">2012-11-15T13:56:07Z</dcterms:modified>
</cp:coreProperties>
</file>